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70" r:id="rId24"/>
    <p:sldId id="292" r:id="rId25"/>
    <p:sldId id="294" r:id="rId26"/>
    <p:sldId id="293" r:id="rId27"/>
    <p:sldId id="295" r:id="rId28"/>
    <p:sldId id="296" r:id="rId29"/>
  </p:sldIdLst>
  <p:sldSz cx="12192000" cy="6858000"/>
  <p:notesSz cx="6858000" cy="9144000"/>
  <p:embeddedFontLs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Microsoft YaHei UI" panose="020B0503020204020204" pitchFamily="34" charset="-122"/>
      <p:regular r:id="rId36"/>
      <p:bold r:id="rId37"/>
    </p:embeddedFont>
    <p:embeddedFont>
      <p:font typeface="Microsoft YaHei UI Light" panose="020B0502040204020203" pitchFamily="34" charset="-122"/>
      <p:regular r:id="rId38"/>
    </p:embeddedFont>
    <p:embeddedFont>
      <p:font typeface="等线" panose="02010600030101010101" pitchFamily="2" charset="-122"/>
      <p:regular r:id="rId39"/>
      <p:bold r:id="rId40"/>
    </p:embeddedFont>
  </p:embeddedFontLst>
  <p:custDataLst>
    <p:tags r:id="rId4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56" userDrawn="1">
          <p15:clr>
            <a:srgbClr val="A4A3A4"/>
          </p15:clr>
        </p15:guide>
        <p15:guide id="4" pos="192" userDrawn="1">
          <p15:clr>
            <a:srgbClr val="A4A3A4"/>
          </p15:clr>
        </p15:guide>
        <p15:guide id="5" pos="7491" userDrawn="1">
          <p15:clr>
            <a:srgbClr val="A4A3A4"/>
          </p15:clr>
        </p15:guide>
        <p15:guide id="6" orient="horz" pos="688" userDrawn="1">
          <p15:clr>
            <a:srgbClr val="A4A3A4"/>
          </p15:clr>
        </p15:guide>
        <p15:guide id="7" orient="horz" pos="728" userDrawn="1">
          <p15:clr>
            <a:srgbClr val="A4A3A4"/>
          </p15:clr>
        </p15:guide>
        <p15:guide id="8" orient="horz" pos="4110" userDrawn="1">
          <p15:clr>
            <a:srgbClr val="A4A3A4"/>
          </p15:clr>
        </p15:guide>
        <p15:guide id="9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ustin Jiang" initials="DJ" lastIdx="1" clrIdx="0">
    <p:extLst>
      <p:ext uri="{19B8F6BF-5375-455C-9EA6-DF929625EA0E}">
        <p15:presenceInfo xmlns:p15="http://schemas.microsoft.com/office/powerpoint/2012/main" userId="d450a6459537828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4000"/>
    <a:srgbClr val="CC4900"/>
    <a:srgbClr val="CF4F0F"/>
    <a:srgbClr val="E76413"/>
    <a:srgbClr val="CBD8E7"/>
    <a:srgbClr val="0078D7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3" d="100"/>
          <a:sy n="83" d="100"/>
        </p:scale>
        <p:origin x="72" y="360"/>
      </p:cViewPr>
      <p:guideLst>
        <p:guide orient="horz" pos="2387"/>
        <p:guide pos="3840"/>
        <p:guide orient="horz" pos="256"/>
        <p:guide pos="192"/>
        <p:guide pos="7491"/>
        <p:guide orient="horz" pos="688"/>
        <p:guide orient="horz" pos="728"/>
        <p:guide orient="horz" pos="4110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5" d="100"/>
          <a:sy n="75" d="100"/>
        </p:scale>
        <p:origin x="2719" y="3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0FB3AA8-17C4-4E56-B689-468E5A2574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837D6A-6FE4-423F-8A70-F7CE4BA3158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FD1902-5988-40BA-BB86-43F51378F094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252F9E-E232-4509-964F-E1686E5461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5A18A87-80C6-49B7-AAE3-F43D1A54861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05A827-0981-4853-99A6-3B4F58705B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794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CD0DB-3F5F-491C-A801-02459D8714C1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7536ED-2EF8-4400-BA8B-E5F0966DEC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390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B44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0312703C-1F8F-4CF6-AEC0-9FD5C8EC141B}"/>
              </a:ext>
            </a:extLst>
          </p:cNvPr>
          <p:cNvSpPr/>
          <p:nvPr userDrawn="1"/>
        </p:nvSpPr>
        <p:spPr>
          <a:xfrm>
            <a:off x="0" y="0"/>
            <a:ext cx="2195763" cy="6858000"/>
          </a:xfrm>
          <a:prstGeom prst="rect">
            <a:avLst/>
          </a:prstGeom>
          <a:solidFill>
            <a:srgbClr val="B44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F971268-A700-47C5-8476-1E7FFE20B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2794" y="3041402"/>
            <a:ext cx="11235489" cy="2387600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5389840-1D42-46C2-80AD-8207EBC29A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2795" y="5612735"/>
            <a:ext cx="11235488" cy="5233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71E90F-69A0-4064-8F14-24C98FCCAC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2795" y="6356352"/>
            <a:ext cx="2223842" cy="365125"/>
          </a:xfrm>
        </p:spPr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EA27B3-555C-4E3A-81A3-19F7D06F6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49216" y="6366042"/>
            <a:ext cx="6240379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DDC827-1A19-4B54-95E7-39489DCC0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679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036BBC-442D-4E3B-BB23-EEFDA8C1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7B832C-EBD9-4E35-96CA-518602E02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3505CE-5D33-44EC-B7E2-BC610ECFE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98FBCE-C407-4273-919C-69446DC11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4BA157-E04A-4414-B40B-D8BF4F3E8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087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FD1DB6A-60A2-4798-A795-F88A46188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E3CB81-7412-442E-B078-1D977421C2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7492B2-3E69-4781-A4AB-257DCC281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793905-D2B0-4A88-A0F7-C23E10118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1EF3C2-308C-4112-8CF8-418374A04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1673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C96571-03D9-42A4-AA6E-D9914A782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1" y="1407696"/>
            <a:ext cx="9535027" cy="4769268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Aft>
                <a:spcPts val="800"/>
              </a:spcAft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lnSpc>
                <a:spcPct val="114000"/>
              </a:lnSpc>
              <a:spcAft>
                <a:spcPts val="800"/>
              </a:spcAft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lnSpc>
                <a:spcPct val="114000"/>
              </a:lnSpc>
              <a:spcAft>
                <a:spcPts val="800"/>
              </a:spcAft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lnSpc>
                <a:spcPct val="114000"/>
              </a:lnSpc>
              <a:spcAft>
                <a:spcPts val="800"/>
              </a:spcAft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lnSpc>
                <a:spcPct val="114000"/>
              </a:lnSpc>
              <a:spcAft>
                <a:spcPts val="800"/>
              </a:spcAft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CF3F54-A3E6-4D17-A862-FEFC1EE59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DC8F47-493B-4B06-8B1F-A20CB7D25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A522F8-60F0-4D63-B3F3-7E355AE57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>
            <a:extLst>
              <a:ext uri="{FF2B5EF4-FFF2-40B4-BE49-F238E27FC236}">
                <a16:creationId xmlns:a16="http://schemas.microsoft.com/office/drawing/2014/main" id="{B3883834-AB47-4CE5-A7F1-6877FF685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4362" y="294773"/>
            <a:ext cx="9535027" cy="938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4478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B44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0F482067-5BB2-4A50-87D0-CB9516F924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2794" y="3041402"/>
            <a:ext cx="11235489" cy="2387600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1CDEF749-DC2B-4405-AA77-73A9E0FF3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2795" y="5612735"/>
            <a:ext cx="11235488" cy="5233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F5C2329E-FE09-4193-97B7-BCE064FB60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2795" y="6356352"/>
            <a:ext cx="2223842" cy="365125"/>
          </a:xfrm>
        </p:spPr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119531A-78DF-4C36-A43E-1C68F635C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49216" y="6366042"/>
            <a:ext cx="6240379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C0F551E9-7296-4EB5-AE4F-10B798D7F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6188" y="6356350"/>
            <a:ext cx="2743200" cy="365125"/>
          </a:xfrm>
        </p:spPr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981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7E8101-44C7-466D-87FB-011055B86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BE32E3-83CA-4CAF-B8BB-623C0C1DD4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DC57C9B-D73D-4173-83DE-C1DB09E19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B7F65E-CA04-4605-8C3B-13D40E58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9C47BD-AD56-4567-845F-A133DAC2C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855550B-E306-4647-B988-593DBAD42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415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7DBB24-394F-464F-A906-084045285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455F57-2C93-4FE9-B7B1-DAEC9565D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172190-9255-4361-86DC-CA0BF47854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975237A-F0EB-4626-994B-7E83633DE5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360F335-0F77-4F13-A7D5-5E6C53C8DB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D20CD19-0001-47D0-A0F4-7318645AB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CBC2967-66DD-41CC-AD97-D31821F4C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6E9EA3E-E04E-4E2A-9255-067AAB717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621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79056B-B7A3-4EE8-BDE0-6C7644C0C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4ED93A4-2BAD-4C69-8381-3B2C6DCA2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21A71B-066E-4EEF-93BE-01605CD63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7C04A3F-36A3-4BDF-BE6A-7FF3B14C5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284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383F24D-EB6B-4A1C-86BC-AF8BD5434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C64387-BF1C-44F9-A8DC-57CB8D320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D8B25C-516A-4D17-9249-0B83152AA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518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04F1A5-B968-41C3-9371-E7DF80474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4A16DB-BC58-45D3-A258-2CE78CB1E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B18F05-B34B-41D2-8B97-07C3E5F583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98FAAD-C5DE-416A-BE94-F9D2DB24C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F58B7A-D6ED-415C-A5C0-8FC201A45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72661E-F97D-4322-AB1B-85F0EA54E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056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ACD315-DE65-4812-9CEF-D3073356E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3ECAA34-6A35-4BAC-8F0E-8A80AAAF40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25BAA-7499-4A89-AB17-93FBAD5F0E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1E9C0BD-630A-46CF-A845-4CF2A907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434F09-E7FA-42BC-B948-A8A6809DC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CADFD2-1208-43E1-8217-F35EF90C8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814B3-0B64-4B67-8EF4-AA8E97E9E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102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84A6420-7E2D-40C5-898E-04DB56E56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4362" y="294773"/>
            <a:ext cx="9535027" cy="938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2674F7-0B95-410C-9B65-A851EACE9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4361" y="1413711"/>
            <a:ext cx="9535027" cy="47632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BA4AF0-8020-492C-B5F0-E7500E189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424360" y="6356350"/>
            <a:ext cx="2223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2B5D4-6233-4941-9EFA-52EFBF47A480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DD19A3-393B-42F8-8CE9-95894A31EF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74795" y="63660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E26EF4-5F39-4B81-B7F0-9EB73F9D6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618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814B3-0B64-4B67-8EF4-AA8E97E9E973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5AAE094-33F7-47F7-AEE8-B00778C6697C}"/>
              </a:ext>
            </a:extLst>
          </p:cNvPr>
          <p:cNvSpPr/>
          <p:nvPr userDrawn="1"/>
        </p:nvSpPr>
        <p:spPr>
          <a:xfrm>
            <a:off x="0" y="0"/>
            <a:ext cx="2195763" cy="6858000"/>
          </a:xfrm>
          <a:prstGeom prst="rect">
            <a:avLst/>
          </a:prstGeom>
          <a:solidFill>
            <a:srgbClr val="B44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DE4AE3B-8BF3-4662-997B-C557FC220C3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04800" y="419100"/>
            <a:ext cx="1046132" cy="101523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7D966E9-1388-4015-8B13-255C0331A17A}"/>
              </a:ext>
            </a:extLst>
          </p:cNvPr>
          <p:cNvSpPr txBox="1"/>
          <p:nvPr userDrawn="1"/>
        </p:nvSpPr>
        <p:spPr>
          <a:xfrm>
            <a:off x="304800" y="606956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灾害预警系统</a:t>
            </a:r>
          </a:p>
        </p:txBody>
      </p:sp>
    </p:spTree>
    <p:extLst>
      <p:ext uri="{BB962C8B-B14F-4D97-AF65-F5344CB8AC3E}">
        <p14:creationId xmlns:p14="http://schemas.microsoft.com/office/powerpoint/2010/main" val="1211397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9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256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688" userDrawn="1">
          <p15:clr>
            <a:srgbClr val="F26B43"/>
          </p15:clr>
        </p15:guide>
        <p15:guide id="7" orient="horz" pos="728" userDrawn="1">
          <p15:clr>
            <a:srgbClr val="F26B43"/>
          </p15:clr>
        </p15:guide>
        <p15:guide id="8" orient="horz" pos="4104" userDrawn="1">
          <p15:clr>
            <a:srgbClr val="F26B43"/>
          </p15:clr>
        </p15:guide>
        <p15:guide id="9" orient="horz" pos="405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bit-uml-group.github.io/alert-demo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bit-uml-group.github.io/alert-demo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bit-uml-group.github.io/alert-demo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bit-uml-group.github.io/alert-demo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52E929-97CF-49B9-BB50-1CDB79CE51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灾害预警系统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30D845-6502-4D34-AE28-718F8B5438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结构化分析与需求展示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C26B713-68BC-477A-8D7C-3BDB88996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8851" y="543914"/>
            <a:ext cx="2478836" cy="240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26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D353513-363E-417C-8FE8-F3EDF926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对外接口定义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CE8BFA9-6FA9-4F18-8A27-A570606F25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24361" y="1163158"/>
            <a:ext cx="4651606" cy="52757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b="1" dirty="0"/>
              <a:t>外部系统对接</a:t>
            </a:r>
            <a:r>
              <a:rPr lang="en-US" altLang="zh-CN" sz="2400" b="1" dirty="0"/>
              <a:t>:</a:t>
            </a:r>
          </a:p>
          <a:p>
            <a:pPr marL="0" indent="0">
              <a:buNone/>
            </a:pPr>
            <a:r>
              <a:rPr lang="zh-CN" altLang="en-US" sz="2400" b="1" dirty="0"/>
              <a:t>名称</a:t>
            </a:r>
            <a:r>
              <a:rPr lang="en-US" altLang="zh-CN" sz="2400" b="1" dirty="0"/>
              <a:t>: </a:t>
            </a:r>
            <a:r>
              <a:rPr lang="zh-CN" altLang="en-US" sz="2400" b="1" dirty="0"/>
              <a:t>政府应急平台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协议</a:t>
            </a:r>
            <a:r>
              <a:rPr lang="en-US" altLang="zh-CN" sz="2000" dirty="0"/>
              <a:t>: SOAP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标准</a:t>
            </a:r>
            <a:r>
              <a:rPr lang="en-US" altLang="zh-CN" sz="2000" dirty="0"/>
              <a:t>: GB/T 37228-2018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加密</a:t>
            </a:r>
            <a:r>
              <a:rPr lang="en-US" altLang="zh-CN" sz="2000" dirty="0"/>
              <a:t>: </a:t>
            </a:r>
            <a:r>
              <a:rPr lang="zh-CN" altLang="en-US" sz="2000" dirty="0"/>
              <a:t>量子通信通道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审计</a:t>
            </a:r>
            <a:r>
              <a:rPr lang="en-US" altLang="zh-CN" sz="2000" dirty="0"/>
              <a:t>: </a:t>
            </a:r>
            <a:r>
              <a:rPr lang="zh-CN" altLang="en-US" sz="2000" dirty="0"/>
              <a:t>区块链日志</a:t>
            </a:r>
          </a:p>
          <a:p>
            <a:pPr marL="0" indent="0">
              <a:buNone/>
            </a:pPr>
            <a:r>
              <a:rPr lang="zh-CN" altLang="en-US" sz="2400" b="1" dirty="0"/>
              <a:t>名称</a:t>
            </a:r>
            <a:r>
              <a:rPr lang="en-US" altLang="zh-CN" sz="2400" b="1" dirty="0"/>
              <a:t>: </a:t>
            </a:r>
            <a:r>
              <a:rPr lang="zh-CN" altLang="en-US" sz="2400" b="1" dirty="0"/>
              <a:t>企业工控系统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协议</a:t>
            </a:r>
            <a:r>
              <a:rPr lang="en-US" altLang="zh-CN" sz="2000" dirty="0"/>
              <a:t>: OPC UA over TSN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实时性</a:t>
            </a:r>
            <a:r>
              <a:rPr lang="en-US" altLang="zh-CN" sz="2000" dirty="0"/>
              <a:t>: </a:t>
            </a:r>
            <a:r>
              <a:rPr lang="zh-CN" altLang="en-US" sz="2000" dirty="0"/>
              <a:t>端到端延迟</a:t>
            </a:r>
            <a:r>
              <a:rPr lang="en-US" altLang="zh-CN" sz="2000" dirty="0"/>
              <a:t>&lt;10ms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安全</a:t>
            </a:r>
            <a:r>
              <a:rPr lang="en-US" altLang="zh-CN" sz="2000" dirty="0"/>
              <a:t>: IEC 62443</a:t>
            </a:r>
            <a:r>
              <a:rPr lang="zh-CN" altLang="en-US" sz="2000" dirty="0"/>
              <a:t>认证</a:t>
            </a:r>
            <a:endParaRPr lang="en-US" altLang="zh-CN" sz="20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010AB84-7274-4EB1-B2EF-3AF5E25F8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16209" y="1163158"/>
            <a:ext cx="4475754" cy="5275742"/>
          </a:xfrm>
        </p:spPr>
        <p:txBody>
          <a:bodyPr/>
          <a:lstStyle/>
          <a:p>
            <a:pPr marL="0" indent="0">
              <a:buNone/>
            </a:pPr>
            <a:endParaRPr lang="en-US" altLang="zh-CN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494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09DBB8FF-056E-443C-8D79-B5CD2922B1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设计了用户实体、预警信息实体、传感器数据实体。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5523A91-2FB9-427C-A828-69C2C267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面向对象分析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72D50E8-E914-4FB2-97C6-E65F2134E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069" y="2200941"/>
            <a:ext cx="9598131" cy="431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804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FC9246A8-A790-4314-8FA5-CC115C5C0E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32" r="35172" b="34812"/>
          <a:stretch/>
        </p:blipFill>
        <p:spPr>
          <a:xfrm>
            <a:off x="5996763" y="2101621"/>
            <a:ext cx="6092715" cy="4240795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1D353513-363E-417C-8FE8-F3EDF926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面向对象分析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CE8BFA9-6FA9-4F18-8A27-A570606F25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24361" y="1163158"/>
            <a:ext cx="4651606" cy="52757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dirty="0"/>
              <a:t>用户</a:t>
            </a:r>
            <a:r>
              <a:rPr lang="en-US" altLang="zh-CN" sz="2400" dirty="0"/>
              <a:t>(User):</a:t>
            </a:r>
          </a:p>
          <a:p>
            <a:pPr marL="0" indent="0">
              <a:buNone/>
            </a:pPr>
            <a:r>
              <a:rPr lang="zh-CN" altLang="en-US" sz="2400" dirty="0"/>
              <a:t>属性</a:t>
            </a:r>
            <a:r>
              <a:rPr lang="en-US" altLang="zh-CN" sz="2400" dirty="0"/>
              <a:t>: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1800" dirty="0" err="1">
                <a:latin typeface="Consolas" panose="020B0609020204030204" pitchFamily="49" charset="0"/>
              </a:rPr>
              <a:t>userID</a:t>
            </a:r>
            <a:r>
              <a:rPr lang="en-US" altLang="zh-CN" sz="1800" dirty="0">
                <a:latin typeface="Consolas" panose="020B0609020204030204" pitchFamily="49" charset="0"/>
              </a:rPr>
              <a:t>: "USER_0001" (</a:t>
            </a:r>
            <a:r>
              <a:rPr lang="zh-CN" altLang="en-US" sz="1800" dirty="0">
                <a:latin typeface="Consolas" panose="020B0609020204030204" pitchFamily="49" charset="0"/>
              </a:rPr>
              <a:t>主键</a:t>
            </a:r>
            <a:r>
              <a:rPr lang="en-US" altLang="zh-CN" sz="1800" dirty="0">
                <a:latin typeface="Consolas" panose="020B0609020204030204" pitchFamily="49" charset="0"/>
              </a:rPr>
              <a:t>)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role: </a:t>
            </a:r>
            <a:r>
              <a:rPr lang="zh-CN" altLang="en-US" sz="1800" dirty="0">
                <a:latin typeface="Consolas" panose="020B0609020204030204" pitchFamily="49" charset="0"/>
              </a:rPr>
              <a:t>枚举</a:t>
            </a:r>
            <a:r>
              <a:rPr lang="en-US" altLang="zh-CN" sz="1800" dirty="0">
                <a:latin typeface="Consolas" panose="020B0609020204030204" pitchFamily="49" charset="0"/>
              </a:rPr>
              <a:t>[</a:t>
            </a:r>
            <a:r>
              <a:rPr lang="zh-CN" altLang="en-US" sz="1800" dirty="0">
                <a:latin typeface="Consolas" panose="020B0609020204030204" pitchFamily="49" charset="0"/>
              </a:rPr>
              <a:t>政府</a:t>
            </a:r>
            <a:r>
              <a:rPr lang="en-US" altLang="zh-CN" sz="1800" dirty="0">
                <a:latin typeface="Consolas" panose="020B0609020204030204" pitchFamily="49" charset="0"/>
              </a:rPr>
              <a:t>, </a:t>
            </a:r>
            <a:r>
              <a:rPr lang="zh-CN" altLang="en-US" sz="1800" dirty="0">
                <a:latin typeface="Consolas" panose="020B0609020204030204" pitchFamily="49" charset="0"/>
              </a:rPr>
              <a:t>企业</a:t>
            </a:r>
            <a:r>
              <a:rPr lang="en-US" altLang="zh-CN" sz="1800" dirty="0">
                <a:latin typeface="Consolas" panose="020B0609020204030204" pitchFamily="49" charset="0"/>
              </a:rPr>
              <a:t>, </a:t>
            </a:r>
            <a:r>
              <a:rPr lang="zh-CN" altLang="en-US" sz="1800" dirty="0">
                <a:latin typeface="Consolas" panose="020B0609020204030204" pitchFamily="49" charset="0"/>
              </a:rPr>
              <a:t>公众</a:t>
            </a:r>
            <a:r>
              <a:rPr lang="en-US" altLang="zh-CN" sz="1800" dirty="0">
                <a:latin typeface="Consolas" panose="020B0609020204030204" pitchFamily="49" charset="0"/>
              </a:rPr>
              <a:t>]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location: "39.9042,116.4074" (WGS84)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1800" dirty="0" err="1">
                <a:latin typeface="Consolas" panose="020B0609020204030204" pitchFamily="49" charset="0"/>
              </a:rPr>
              <a:t>auth_method</a:t>
            </a:r>
            <a:r>
              <a:rPr lang="en-US" altLang="zh-CN" sz="1800" dirty="0">
                <a:latin typeface="Consolas" panose="020B0609020204030204" pitchFamily="49" charset="0"/>
              </a:rPr>
              <a:t>: </a:t>
            </a:r>
            <a:r>
              <a:rPr lang="zh-CN" altLang="en-US" sz="1800" dirty="0">
                <a:latin typeface="Consolas" panose="020B0609020204030204" pitchFamily="49" charset="0"/>
              </a:rPr>
              <a:t>生物认证</a:t>
            </a:r>
            <a:r>
              <a:rPr lang="en-US" altLang="zh-CN" sz="1800" dirty="0">
                <a:latin typeface="Consolas" panose="020B0609020204030204" pitchFamily="49" charset="0"/>
              </a:rPr>
              <a:t>/</a:t>
            </a:r>
            <a:r>
              <a:rPr lang="zh-CN" altLang="en-US" sz="1800" dirty="0">
                <a:latin typeface="Consolas" panose="020B0609020204030204" pitchFamily="49" charset="0"/>
              </a:rPr>
              <a:t>短信验证</a:t>
            </a:r>
            <a:endParaRPr lang="en-US" altLang="zh-CN" sz="1800" dirty="0">
              <a:latin typeface="Consolas" panose="020B0609020204030204" pitchFamily="49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zh-CN" altLang="zh-CN" sz="2400" dirty="0"/>
              <a:t>关系</a:t>
            </a:r>
            <a:r>
              <a:rPr lang="en-US" altLang="zh-CN" sz="2400" dirty="0"/>
              <a:t>:</a:t>
            </a:r>
            <a:endParaRPr lang="zh-CN" altLang="zh-CN" sz="2400" dirty="0"/>
          </a:p>
          <a:p>
            <a:pPr marL="800100" lvl="1" indent="-342900">
              <a:spcAft>
                <a:spcPts val="800"/>
              </a:spcAft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1:N </a:t>
            </a:r>
            <a:r>
              <a:rPr lang="zh-CN" altLang="zh-CN" sz="1800" dirty="0">
                <a:latin typeface="Consolas" panose="020B0609020204030204" pitchFamily="49" charset="0"/>
              </a:rPr>
              <a:t>预警反馈</a:t>
            </a:r>
          </a:p>
          <a:p>
            <a:pPr marL="800100" lvl="1" indent="-342900">
              <a:spcAft>
                <a:spcPts val="800"/>
              </a:spcAft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1:1 </a:t>
            </a:r>
            <a:r>
              <a:rPr lang="zh-CN" altLang="zh-CN" sz="1800" dirty="0">
                <a:latin typeface="Consolas" panose="020B0609020204030204" pitchFamily="49" charset="0"/>
              </a:rPr>
              <a:t>认证信息</a:t>
            </a:r>
          </a:p>
          <a:p>
            <a:pPr marL="0" indent="0">
              <a:spcAft>
                <a:spcPts val="800"/>
              </a:spcAft>
              <a:buNone/>
            </a:pPr>
            <a:r>
              <a:rPr lang="zh-CN" altLang="zh-CN" sz="2400" dirty="0"/>
              <a:t>约束</a:t>
            </a:r>
            <a:r>
              <a:rPr lang="en-US" altLang="zh-CN" sz="2400" dirty="0"/>
              <a:t>:</a:t>
            </a:r>
            <a:endParaRPr lang="zh-CN" altLang="zh-CN" sz="2400" dirty="0"/>
          </a:p>
          <a:p>
            <a:pPr marL="800100" lvl="1" indent="-342900">
              <a:lnSpc>
                <a:spcPct val="80000"/>
              </a:lnSpc>
              <a:spcAft>
                <a:spcPts val="800"/>
              </a:spcAft>
              <a:buFont typeface="Times New Roman" panose="02020603050405020304" pitchFamily="18" charset="0"/>
              <a:buChar char="–"/>
            </a:pPr>
            <a:r>
              <a:rPr lang="zh-CN" altLang="zh-CN" sz="1800" dirty="0">
                <a:latin typeface="Consolas" panose="020B0609020204030204" pitchFamily="49" charset="0"/>
              </a:rPr>
              <a:t>电话号码符合</a:t>
            </a:r>
            <a:r>
              <a:rPr lang="en-US" altLang="zh-CN" sz="1800" dirty="0">
                <a:latin typeface="Consolas" panose="020B0609020204030204" pitchFamily="49" charset="0"/>
              </a:rPr>
              <a:t>E.164</a:t>
            </a:r>
            <a:r>
              <a:rPr lang="zh-CN" altLang="zh-CN" sz="1800" dirty="0">
                <a:latin typeface="Consolas" panose="020B0609020204030204" pitchFamily="49" charset="0"/>
              </a:rPr>
              <a:t>标准</a:t>
            </a:r>
          </a:p>
          <a:p>
            <a:pPr marL="800100" lvl="1" indent="-342900">
              <a:lnSpc>
                <a:spcPct val="80000"/>
              </a:lnSpc>
              <a:spcAft>
                <a:spcPts val="800"/>
              </a:spcAft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GPS</a:t>
            </a:r>
            <a:r>
              <a:rPr lang="zh-CN" altLang="zh-CN" sz="1800" dirty="0">
                <a:latin typeface="Consolas" panose="020B0609020204030204" pitchFamily="49" charset="0"/>
              </a:rPr>
              <a:t>坐标自动过滤境外数据</a:t>
            </a:r>
            <a:endParaRPr lang="en-US" altLang="zh-CN" sz="1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022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FC9246A8-A790-4314-8FA5-CC115C5C0E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95" t="5366" r="-24" b="-82"/>
          <a:stretch/>
        </p:blipFill>
        <p:spPr>
          <a:xfrm>
            <a:off x="6939061" y="294773"/>
            <a:ext cx="5108603" cy="507793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97FA870-24C9-4786-9D8B-06A18BC2C64D}"/>
              </a:ext>
            </a:extLst>
          </p:cNvPr>
          <p:cNvSpPr/>
          <p:nvPr/>
        </p:nvSpPr>
        <p:spPr>
          <a:xfrm>
            <a:off x="6939061" y="1485294"/>
            <a:ext cx="1190847" cy="22381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D353513-363E-417C-8FE8-F3EDF926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面向对象分析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CE8BFA9-6FA9-4F18-8A27-A570606F25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24361" y="1163158"/>
            <a:ext cx="4550597" cy="52757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dirty="0"/>
              <a:t>预警</a:t>
            </a:r>
            <a:r>
              <a:rPr lang="en-US" altLang="zh-CN" sz="2400" dirty="0"/>
              <a:t>(Warning):</a:t>
            </a:r>
          </a:p>
          <a:p>
            <a:pPr marL="0" indent="0">
              <a:buNone/>
            </a:pPr>
            <a:r>
              <a:rPr lang="zh-CN" altLang="en-US" sz="2400" dirty="0"/>
              <a:t>属性</a:t>
            </a:r>
            <a:r>
              <a:rPr lang="en-US" altLang="zh-CN" sz="2400" dirty="0"/>
              <a:t>:</a:t>
            </a:r>
          </a:p>
          <a:p>
            <a:pPr marL="342900" indent="-342900">
              <a:lnSpc>
                <a:spcPct val="110000"/>
              </a:lnSpc>
              <a:buFont typeface="Times New Roman" panose="02020603050405020304" pitchFamily="18" charset="0"/>
              <a:buChar char="–"/>
            </a:pPr>
            <a:r>
              <a:rPr lang="en-US" altLang="zh-CN" sz="1700" dirty="0">
                <a:latin typeface="Consolas" panose="020B0609020204030204" pitchFamily="49" charset="0"/>
              </a:rPr>
              <a:t>level: </a:t>
            </a:r>
            <a:r>
              <a:rPr lang="zh-CN" altLang="en-US" sz="1700" dirty="0">
                <a:latin typeface="Consolas" panose="020B0609020204030204" pitchFamily="49" charset="0"/>
              </a:rPr>
              <a:t>红</a:t>
            </a:r>
            <a:r>
              <a:rPr lang="en-US" altLang="zh-CN" sz="1700" dirty="0">
                <a:latin typeface="Consolas" panose="020B0609020204030204" pitchFamily="49" charset="0"/>
              </a:rPr>
              <a:t>/</a:t>
            </a:r>
            <a:r>
              <a:rPr lang="zh-CN" altLang="en-US" sz="1700" dirty="0">
                <a:latin typeface="Consolas" panose="020B0609020204030204" pitchFamily="49" charset="0"/>
              </a:rPr>
              <a:t>橙</a:t>
            </a:r>
            <a:r>
              <a:rPr lang="en-US" altLang="zh-CN" sz="1700" dirty="0">
                <a:latin typeface="Consolas" panose="020B0609020204030204" pitchFamily="49" charset="0"/>
              </a:rPr>
              <a:t>/</a:t>
            </a:r>
            <a:r>
              <a:rPr lang="zh-CN" altLang="en-US" sz="1700" dirty="0">
                <a:latin typeface="Consolas" panose="020B0609020204030204" pitchFamily="49" charset="0"/>
              </a:rPr>
              <a:t>黄</a:t>
            </a:r>
            <a:r>
              <a:rPr lang="en-US" altLang="zh-CN" sz="1700" dirty="0">
                <a:latin typeface="Consolas" panose="020B0609020204030204" pitchFamily="49" charset="0"/>
              </a:rPr>
              <a:t>/</a:t>
            </a:r>
            <a:r>
              <a:rPr lang="zh-CN" altLang="en-US" sz="1700" dirty="0">
                <a:latin typeface="Consolas" panose="020B0609020204030204" pitchFamily="49" charset="0"/>
              </a:rPr>
              <a:t>绿 </a:t>
            </a:r>
            <a:r>
              <a:rPr lang="en-US" altLang="zh-CN" sz="1700" dirty="0">
                <a:latin typeface="Consolas" panose="020B0609020204030204" pitchFamily="49" charset="0"/>
              </a:rPr>
              <a:t>(</a:t>
            </a:r>
            <a:r>
              <a:rPr lang="zh-CN" altLang="en-US" sz="1700" dirty="0">
                <a:latin typeface="Consolas" panose="020B0609020204030204" pitchFamily="49" charset="0"/>
              </a:rPr>
              <a:t>对应</a:t>
            </a:r>
            <a:r>
              <a:rPr lang="en-US" altLang="zh-CN" sz="1700" dirty="0">
                <a:latin typeface="Consolas" panose="020B0609020204030204" pitchFamily="49" charset="0"/>
              </a:rPr>
              <a:t>GB/T 28921)</a:t>
            </a:r>
          </a:p>
          <a:p>
            <a:pPr marL="342900" indent="-342900">
              <a:lnSpc>
                <a:spcPct val="110000"/>
              </a:lnSpc>
              <a:buFont typeface="Times New Roman" panose="02020603050405020304" pitchFamily="18" charset="0"/>
              <a:buChar char="–"/>
            </a:pPr>
            <a:r>
              <a:rPr lang="en-US" altLang="zh-CN" sz="1700" dirty="0">
                <a:latin typeface="Consolas" panose="020B0609020204030204" pitchFamily="49" charset="0"/>
              </a:rPr>
              <a:t>content: "【</a:t>
            </a:r>
            <a:r>
              <a:rPr lang="zh-CN" altLang="en-US" sz="1700" dirty="0">
                <a:latin typeface="Consolas" panose="020B0609020204030204" pitchFamily="49" charset="0"/>
              </a:rPr>
              <a:t>红色预警</a:t>
            </a:r>
            <a:r>
              <a:rPr lang="en-US" altLang="zh-CN" sz="1700" dirty="0">
                <a:latin typeface="Consolas" panose="020B0609020204030204" pitchFamily="49" charset="0"/>
              </a:rPr>
              <a:t>】</a:t>
            </a:r>
            <a:r>
              <a:rPr lang="zh-CN" altLang="en-US" sz="1700" dirty="0">
                <a:latin typeface="Consolas" panose="020B0609020204030204" pitchFamily="49" charset="0"/>
              </a:rPr>
              <a:t>预计</a:t>
            </a:r>
            <a:r>
              <a:rPr lang="en-US" altLang="zh-CN" sz="1700" dirty="0">
                <a:latin typeface="Consolas" panose="020B0609020204030204" pitchFamily="49" charset="0"/>
              </a:rPr>
              <a:t>2</a:t>
            </a:r>
            <a:r>
              <a:rPr lang="zh-CN" altLang="en-US" sz="1700" dirty="0">
                <a:latin typeface="Consolas" panose="020B0609020204030204" pitchFamily="49" charset="0"/>
              </a:rPr>
              <a:t>小时内发生山体滑坡</a:t>
            </a:r>
            <a:r>
              <a:rPr lang="en-US" altLang="zh-CN" sz="1700" dirty="0">
                <a:latin typeface="Consolas" panose="020B0609020204030204" pitchFamily="49" charset="0"/>
              </a:rPr>
              <a:t>..."</a:t>
            </a:r>
          </a:p>
          <a:p>
            <a:pPr marL="342900" indent="-342900">
              <a:lnSpc>
                <a:spcPct val="110000"/>
              </a:lnSpc>
              <a:buFont typeface="Times New Roman" panose="02020603050405020304" pitchFamily="18" charset="0"/>
              <a:buChar char="–"/>
            </a:pPr>
            <a:r>
              <a:rPr lang="en-US" altLang="zh-CN" sz="1700" dirty="0" err="1">
                <a:latin typeface="Consolas" panose="020B0609020204030204" pitchFamily="49" charset="0"/>
              </a:rPr>
              <a:t>affectedArea</a:t>
            </a:r>
            <a:r>
              <a:rPr lang="en-US" altLang="zh-CN" sz="1700" dirty="0">
                <a:latin typeface="Consolas" panose="020B0609020204030204" pitchFamily="49" charset="0"/>
              </a:rPr>
              <a:t>: </a:t>
            </a:r>
            <a:r>
              <a:rPr lang="en-US" altLang="zh-CN" sz="1700" dirty="0" err="1">
                <a:latin typeface="Consolas" panose="020B0609020204030204" pitchFamily="49" charset="0"/>
              </a:rPr>
              <a:t>GeoJSON</a:t>
            </a:r>
            <a:r>
              <a:rPr lang="zh-CN" altLang="en-US" sz="1700" dirty="0">
                <a:latin typeface="Consolas" panose="020B0609020204030204" pitchFamily="49" charset="0"/>
              </a:rPr>
              <a:t>格式多边形</a:t>
            </a:r>
          </a:p>
          <a:p>
            <a:pPr marL="0" indent="0">
              <a:buNone/>
            </a:pPr>
            <a:r>
              <a:rPr lang="zh-CN" altLang="en-US" sz="2400" dirty="0"/>
              <a:t>关系</a:t>
            </a:r>
            <a:r>
              <a:rPr lang="en-US" altLang="zh-CN" sz="2400" dirty="0"/>
              <a:t>:</a:t>
            </a:r>
          </a:p>
          <a:p>
            <a:pPr marL="800100" lvl="1" indent="-342900">
              <a:lnSpc>
                <a:spcPct val="100000"/>
              </a:lnSpc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N:N </a:t>
            </a:r>
            <a:r>
              <a:rPr lang="zh-CN" altLang="en-US" sz="1800" dirty="0">
                <a:latin typeface="Consolas" panose="020B0609020204030204" pitchFamily="49" charset="0"/>
              </a:rPr>
              <a:t>灾害类型</a:t>
            </a:r>
          </a:p>
          <a:p>
            <a:pPr marL="800100" lvl="1" indent="-342900">
              <a:lnSpc>
                <a:spcPct val="100000"/>
              </a:lnSpc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1:N </a:t>
            </a:r>
            <a:r>
              <a:rPr lang="zh-CN" altLang="en-US" sz="1800" dirty="0">
                <a:latin typeface="Consolas" panose="020B0609020204030204" pitchFamily="49" charset="0"/>
              </a:rPr>
              <a:t>资源调度</a:t>
            </a:r>
          </a:p>
          <a:p>
            <a:pPr marL="800100" lvl="1" indent="-342900">
              <a:lnSpc>
                <a:spcPct val="100000"/>
              </a:lnSpc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1:N </a:t>
            </a:r>
            <a:r>
              <a:rPr lang="zh-CN" altLang="en-US" sz="1800" dirty="0">
                <a:latin typeface="Consolas" panose="020B0609020204030204" pitchFamily="49" charset="0"/>
              </a:rPr>
              <a:t>分发通道</a:t>
            </a:r>
          </a:p>
          <a:p>
            <a:pPr marL="0" indent="0">
              <a:buNone/>
            </a:pPr>
            <a:r>
              <a:rPr lang="zh-CN" altLang="en-US" sz="2400" dirty="0"/>
              <a:t>业务规则</a:t>
            </a:r>
            <a:r>
              <a:rPr lang="en-US" altLang="zh-CN" sz="2400" dirty="0"/>
              <a:t>:</a:t>
            </a:r>
          </a:p>
          <a:p>
            <a:pPr marL="800100" lvl="1" indent="-342900">
              <a:lnSpc>
                <a:spcPct val="110000"/>
              </a:lnSpc>
              <a:buFont typeface="Times New Roman" panose="02020603050405020304" pitchFamily="18" charset="0"/>
              <a:buChar char="–"/>
            </a:pPr>
            <a:r>
              <a:rPr lang="zh-CN" altLang="en-US" sz="1800" dirty="0">
                <a:latin typeface="Consolas" panose="020B0609020204030204" pitchFamily="49" charset="0"/>
              </a:rPr>
              <a:t>红色预警必须包含至少</a:t>
            </a:r>
            <a:r>
              <a:rPr lang="en-US" altLang="zh-CN" sz="1800" dirty="0">
                <a:latin typeface="Consolas" panose="020B0609020204030204" pitchFamily="49" charset="0"/>
              </a:rPr>
              <a:t>3</a:t>
            </a:r>
            <a:r>
              <a:rPr lang="zh-CN" altLang="en-US" sz="1800" dirty="0">
                <a:latin typeface="Consolas" panose="020B0609020204030204" pitchFamily="49" charset="0"/>
              </a:rPr>
              <a:t>条避险建议</a:t>
            </a:r>
          </a:p>
          <a:p>
            <a:pPr marL="800100" lvl="1" indent="-342900">
              <a:lnSpc>
                <a:spcPct val="110000"/>
              </a:lnSpc>
              <a:buFont typeface="Times New Roman" panose="02020603050405020304" pitchFamily="18" charset="0"/>
              <a:buChar char="–"/>
            </a:pPr>
            <a:r>
              <a:rPr lang="zh-CN" altLang="en-US" sz="1800" dirty="0">
                <a:latin typeface="Consolas" panose="020B0609020204030204" pitchFamily="49" charset="0"/>
              </a:rPr>
              <a:t>复合灾害需关联多个灾害类型编码</a:t>
            </a:r>
            <a:endParaRPr lang="en-US" altLang="zh-CN" sz="1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441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FC9246A8-A790-4314-8FA5-CC115C5C0E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" t="-2" r="81419" b="33330"/>
          <a:stretch/>
        </p:blipFill>
        <p:spPr>
          <a:xfrm>
            <a:off x="8229600" y="486151"/>
            <a:ext cx="3657600" cy="5885697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1D353513-363E-417C-8FE8-F3EDF926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面向对象分析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CE8BFA9-6FA9-4F18-8A27-A570606F25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24361" y="1163158"/>
            <a:ext cx="4651606" cy="52757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dirty="0"/>
              <a:t>监测数据</a:t>
            </a:r>
            <a:r>
              <a:rPr lang="en-US" altLang="zh-CN" sz="2400" dirty="0"/>
              <a:t>(</a:t>
            </a:r>
            <a:r>
              <a:rPr lang="en-US" altLang="zh-CN" sz="2400" dirty="0" err="1"/>
              <a:t>MonitoringData</a:t>
            </a:r>
            <a:r>
              <a:rPr lang="en-US" altLang="zh-CN" sz="2400" dirty="0"/>
              <a:t>):</a:t>
            </a:r>
          </a:p>
          <a:p>
            <a:pPr marL="0" indent="0">
              <a:buNone/>
            </a:pPr>
            <a:r>
              <a:rPr lang="zh-CN" altLang="en-US" sz="2400" dirty="0"/>
              <a:t>属性</a:t>
            </a:r>
            <a:r>
              <a:rPr lang="en-US" altLang="zh-CN" sz="2400" dirty="0"/>
              <a:t>: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value: </a:t>
            </a:r>
            <a:r>
              <a:rPr lang="zh-CN" altLang="en-US" sz="1800" dirty="0">
                <a:latin typeface="Consolas" panose="020B0609020204030204" pitchFamily="49" charset="0"/>
              </a:rPr>
              <a:t>数值型（带范围约束）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1800" dirty="0">
                <a:latin typeface="Consolas" panose="020B0609020204030204" pitchFamily="49" charset="0"/>
              </a:rPr>
              <a:t>水位</a:t>
            </a:r>
            <a:r>
              <a:rPr lang="en-US" altLang="zh-CN" sz="1800" dirty="0">
                <a:latin typeface="Consolas" panose="020B0609020204030204" pitchFamily="49" charset="0"/>
              </a:rPr>
              <a:t>: 0.0~50.0m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1800" dirty="0">
                <a:latin typeface="Consolas" panose="020B0609020204030204" pitchFamily="49" charset="0"/>
              </a:rPr>
              <a:t>地震波</a:t>
            </a:r>
            <a:r>
              <a:rPr lang="en-US" altLang="zh-CN" sz="1800" dirty="0">
                <a:latin typeface="Consolas" panose="020B0609020204030204" pitchFamily="49" charset="0"/>
              </a:rPr>
              <a:t>: 0.0~2.0g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status: </a:t>
            </a:r>
            <a:r>
              <a:rPr lang="zh-CN" altLang="en-US" sz="1800" dirty="0">
                <a:latin typeface="Consolas" panose="020B0609020204030204" pitchFamily="49" charset="0"/>
              </a:rPr>
              <a:t>自动标记异常数据</a:t>
            </a:r>
          </a:p>
          <a:p>
            <a:pPr marL="0" indent="0">
              <a:buNone/>
            </a:pPr>
            <a:r>
              <a:rPr lang="zh-CN" altLang="en-US" sz="2400" dirty="0"/>
              <a:t>关系</a:t>
            </a:r>
            <a:r>
              <a:rPr lang="en-US" altLang="zh-CN" sz="2400" dirty="0"/>
              <a:t>: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1800" dirty="0">
                <a:latin typeface="Consolas" panose="020B0609020204030204" pitchFamily="49" charset="0"/>
              </a:rPr>
              <a:t>N:1 </a:t>
            </a:r>
            <a:r>
              <a:rPr lang="zh-CN" altLang="en-US" sz="1800" dirty="0">
                <a:latin typeface="Consolas" panose="020B0609020204030204" pitchFamily="49" charset="0"/>
              </a:rPr>
              <a:t>传感器设备</a:t>
            </a:r>
          </a:p>
          <a:p>
            <a:pPr marL="0" indent="0">
              <a:buNone/>
            </a:pPr>
            <a:r>
              <a:rPr lang="zh-CN" altLang="en-US" sz="2400" dirty="0"/>
              <a:t>数据质量</a:t>
            </a:r>
            <a:r>
              <a:rPr lang="en-US" altLang="zh-CN" sz="2400" dirty="0"/>
              <a:t>: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1800" dirty="0">
                <a:latin typeface="Consolas" panose="020B0609020204030204" pitchFamily="49" charset="0"/>
              </a:rPr>
              <a:t>时间戳偏差≤</a:t>
            </a:r>
            <a:r>
              <a:rPr lang="en-US" altLang="zh-CN" sz="1800" dirty="0">
                <a:latin typeface="Consolas" panose="020B0609020204030204" pitchFamily="49" charset="0"/>
              </a:rPr>
              <a:t>5</a:t>
            </a:r>
            <a:r>
              <a:rPr lang="zh-CN" altLang="en-US" sz="1800" dirty="0">
                <a:latin typeface="Consolas" panose="020B0609020204030204" pitchFamily="49" charset="0"/>
              </a:rPr>
              <a:t>秒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1800" dirty="0">
                <a:latin typeface="Consolas" panose="020B0609020204030204" pitchFamily="49" charset="0"/>
              </a:rPr>
              <a:t>异常值触发自动校准</a:t>
            </a:r>
            <a:endParaRPr lang="en-US" altLang="zh-CN" sz="1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14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D6F43649-6563-4798-A63A-B20B2B464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2" y="1407696"/>
            <a:ext cx="5014152" cy="4769268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zh-CN" altLang="en-US" sz="2000" b="1" dirty="0"/>
              <a:t>数据收集与清洗：</a:t>
            </a:r>
            <a:r>
              <a:rPr lang="zh-CN" altLang="en-US" sz="2000" dirty="0"/>
              <a:t> 系统从传感器、卫星、气象数据库等多个来源采集数据，并进行清洗和对齐。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风险预测建模：</a:t>
            </a:r>
            <a:r>
              <a:rPr lang="zh-CN" altLang="en-US" sz="2000" dirty="0"/>
              <a:t> 清洗后的数据输入风险预测模型，判断是否达到预警阈值。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预警发布与响应：</a:t>
            </a:r>
            <a:r>
              <a:rPr lang="zh-CN" altLang="en-US" sz="2000" dirty="0"/>
              <a:t> 如果达到阈值，则生成预警方案并多渠道发布；否则，更新监测日志。同时，跟踪用户响应。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反馈验证与模型优化：</a:t>
            </a:r>
            <a:r>
              <a:rPr lang="zh-CN" altLang="en-US" sz="2000" dirty="0"/>
              <a:t> 验证用户反馈，如果有效，则更新态势评估并优化模型；如果无效，则标记异常数据并触发人工复核。</a:t>
            </a: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372FE01B-18FF-4F27-9264-E557DDCE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核心业务流程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F10A1E1-4489-47EB-9BDC-664C55CA4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57"/>
          <a:stretch/>
        </p:blipFill>
        <p:spPr>
          <a:xfrm>
            <a:off x="7601685" y="488950"/>
            <a:ext cx="4194532" cy="636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0085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D6F43649-6563-4798-A63A-B20B2B464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2" y="1407696"/>
            <a:ext cx="5014152" cy="4769268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zh-CN" altLang="en-US" sz="2000" b="1" dirty="0"/>
              <a:t>数据收集与清洗：</a:t>
            </a:r>
            <a:r>
              <a:rPr lang="zh-CN" altLang="en-US" sz="2000" dirty="0"/>
              <a:t> 系统从传感器、卫星、气象数据库等多个来源采集数据，并进行清洗和对齐。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风险预测建模：</a:t>
            </a:r>
            <a:r>
              <a:rPr lang="zh-CN" altLang="en-US" sz="2000" dirty="0"/>
              <a:t> 清洗后的数据输入风险预测模型，判断是否达到预警阈值。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预警发布与响应：</a:t>
            </a:r>
            <a:r>
              <a:rPr lang="zh-CN" altLang="en-US" sz="2000" dirty="0"/>
              <a:t> 如果达到阈值，则生成预警方案并多渠道发布；否则，更新监测日志。同时，跟踪用户响应。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反馈验证与模型优化：</a:t>
            </a:r>
            <a:r>
              <a:rPr lang="zh-CN" altLang="en-US" sz="2000" dirty="0"/>
              <a:t> 验证用户反馈，如果有效，则更新态势评估并优化模型；如果无效，则标记异常数据并触发人工复核。</a:t>
            </a: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372FE01B-18FF-4F27-9264-E557DDCE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核心业务流程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F10A1E1-4489-47EB-9BDC-664C55CA4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5" t="26028" r="105" b="29562"/>
          <a:stretch/>
        </p:blipFill>
        <p:spPr>
          <a:xfrm>
            <a:off x="7601685" y="0"/>
            <a:ext cx="4194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510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D6F43649-6563-4798-A63A-B20B2B464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2" y="1407696"/>
            <a:ext cx="5014152" cy="4769268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zh-CN" altLang="en-US" sz="2000" b="1" dirty="0"/>
              <a:t>数据收集与清洗：</a:t>
            </a:r>
            <a:r>
              <a:rPr lang="zh-CN" altLang="en-US" sz="2000" dirty="0"/>
              <a:t> 系统从传感器、卫星、气象数据库等多个来源采集数据，并进行清洗和对齐。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风险预测建模：</a:t>
            </a:r>
            <a:r>
              <a:rPr lang="zh-CN" altLang="en-US" sz="2000" dirty="0"/>
              <a:t> 清洗后的数据输入风险预测模型，判断是否达到预警阈值。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预警发布与响应：</a:t>
            </a:r>
            <a:r>
              <a:rPr lang="zh-CN" altLang="en-US" sz="2000" dirty="0"/>
              <a:t> 如果达到阈值，则生成预警方案并多渠道发布；否则，更新监测日志。同时，跟踪用户响应。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反馈验证与模型优化：</a:t>
            </a:r>
            <a:r>
              <a:rPr lang="zh-CN" altLang="en-US" sz="2000" dirty="0"/>
              <a:t> 验证用户反馈，如果有效，则更新态势评估并优化模型；如果无效，则标记异常数据并触发人工复核。</a:t>
            </a: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372FE01B-18FF-4F27-9264-E557DDCE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核心业务流程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F10A1E1-4489-47EB-9BDC-664C55CA4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7" t="55590" r="257"/>
          <a:stretch/>
        </p:blipFill>
        <p:spPr>
          <a:xfrm>
            <a:off x="7601685" y="0"/>
            <a:ext cx="4194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4856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D6F43649-6563-4798-A63A-B20B2B464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2" y="1407695"/>
            <a:ext cx="5014152" cy="5155531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zh-CN" altLang="en-US" sz="2000" b="1" dirty="0"/>
              <a:t>预警生成</a:t>
            </a:r>
            <a:r>
              <a:rPr lang="en-US" altLang="zh-CN" sz="2000" b="1" dirty="0"/>
              <a:t>:</a:t>
            </a:r>
            <a:r>
              <a:rPr lang="zh-CN" altLang="en-US" sz="2000" dirty="0"/>
              <a:t> 系统自动生成预警。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审核</a:t>
            </a:r>
            <a:r>
              <a:rPr lang="en-US" altLang="zh-CN" sz="2000" b="1" dirty="0"/>
              <a:t>:</a:t>
            </a:r>
            <a:r>
              <a:rPr lang="zh-CN" altLang="en-US" sz="2000" dirty="0"/>
              <a:t> 预警进入审核阶段，等待政府确认或人工驳回。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发布与传播</a:t>
            </a:r>
            <a:r>
              <a:rPr lang="en-US" altLang="zh-CN" sz="2000" b="1" dirty="0"/>
              <a:t>:</a:t>
            </a:r>
            <a:r>
              <a:rPr lang="zh-CN" altLang="en-US" sz="2000" dirty="0"/>
              <a:t> 审核通过的预警通过多渠道传播。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用户响应</a:t>
            </a:r>
            <a:r>
              <a:rPr lang="en-US" altLang="zh-CN" sz="2000" b="1" dirty="0"/>
              <a:t>:</a:t>
            </a:r>
            <a:r>
              <a:rPr lang="zh-CN" altLang="en-US" sz="2000" dirty="0"/>
              <a:t> 预警被用户设备接收，并可能触发用户响应。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状态更新</a:t>
            </a:r>
            <a:r>
              <a:rPr lang="en-US" altLang="zh-CN" sz="2000" b="1" dirty="0"/>
              <a:t>:</a:t>
            </a:r>
            <a:r>
              <a:rPr lang="zh-CN" altLang="en-US" sz="2000" dirty="0"/>
              <a:t> 预警可能因为风险等级变化而升级，或者因为超过时效而过期。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闭环完成</a:t>
            </a:r>
            <a:r>
              <a:rPr lang="en-US" altLang="zh-CN" sz="2000" b="1" dirty="0"/>
              <a:t>:</a:t>
            </a:r>
            <a:r>
              <a:rPr lang="zh-CN" altLang="en-US" sz="2000" dirty="0"/>
              <a:t> 用户响应并通过反馈验证，完成预警闭环。</a:t>
            </a: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372FE01B-18FF-4F27-9264-E557DDCE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预警生命周期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CAC4CA-4929-4521-9551-26D17DFD77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32"/>
          <a:stretch/>
        </p:blipFill>
        <p:spPr>
          <a:xfrm>
            <a:off x="7636711" y="133866"/>
            <a:ext cx="4250489" cy="672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922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D6F43649-6563-4798-A63A-B20B2B464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2" y="1407695"/>
            <a:ext cx="5014152" cy="5155531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zh-CN" altLang="en-US" sz="2000" b="1" dirty="0"/>
              <a:t>预警生成</a:t>
            </a:r>
            <a:r>
              <a:rPr lang="en-US" altLang="zh-CN" sz="2000" b="1" dirty="0"/>
              <a:t>:</a:t>
            </a:r>
            <a:r>
              <a:rPr lang="zh-CN" altLang="en-US" sz="2000" dirty="0"/>
              <a:t> 系统自动生成预警。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审核</a:t>
            </a:r>
            <a:r>
              <a:rPr lang="en-US" altLang="zh-CN" sz="2000" b="1" dirty="0"/>
              <a:t>:</a:t>
            </a:r>
            <a:r>
              <a:rPr lang="zh-CN" altLang="en-US" sz="2000" dirty="0"/>
              <a:t> 预警进入审核阶段，等待政府确认或人工驳回。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发布与传播</a:t>
            </a:r>
            <a:r>
              <a:rPr lang="en-US" altLang="zh-CN" sz="2000" b="1" dirty="0"/>
              <a:t>:</a:t>
            </a:r>
            <a:r>
              <a:rPr lang="zh-CN" altLang="en-US" sz="2000" dirty="0"/>
              <a:t> 审核通过的预警通过多渠道传播。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用户响应</a:t>
            </a:r>
            <a:r>
              <a:rPr lang="en-US" altLang="zh-CN" sz="2000" b="1" dirty="0"/>
              <a:t>:</a:t>
            </a:r>
            <a:r>
              <a:rPr lang="zh-CN" altLang="en-US" sz="2000" dirty="0"/>
              <a:t> 预警被用户设备接收，并可能触发用户响应。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状态更新</a:t>
            </a:r>
            <a:r>
              <a:rPr lang="en-US" altLang="zh-CN" sz="2000" b="1" dirty="0"/>
              <a:t>:</a:t>
            </a:r>
            <a:r>
              <a:rPr lang="zh-CN" altLang="en-US" sz="2000" dirty="0"/>
              <a:t> 预警可能因为风险等级变化而升级，或者因为超过时效而过期。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闭环完成</a:t>
            </a:r>
            <a:r>
              <a:rPr lang="en-US" altLang="zh-CN" sz="2000" b="1" dirty="0"/>
              <a:t>:</a:t>
            </a:r>
            <a:r>
              <a:rPr lang="zh-CN" altLang="en-US" sz="2000" dirty="0"/>
              <a:t> 用户响应并通过反馈验证，完成预警闭环。</a:t>
            </a: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372FE01B-18FF-4F27-9264-E557DDCE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预警生命周期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CAC4CA-4929-4521-9551-26D17DFD77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03" b="-2879"/>
          <a:stretch/>
        </p:blipFill>
        <p:spPr>
          <a:xfrm>
            <a:off x="7636711" y="0"/>
            <a:ext cx="42504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267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1293960-88A1-465D-9F6D-3586B7FA8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功能分解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25F1F48-DFE7-481C-B524-492E7D568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1" y="1404729"/>
            <a:ext cx="9535027" cy="4769268"/>
          </a:xfrm>
        </p:spPr>
        <p:txBody>
          <a:bodyPr/>
          <a:lstStyle/>
          <a:p>
            <a:r>
              <a:rPr lang="zh-CN" altLang="en-US" dirty="0"/>
              <a:t>功能上，将灾害预警系统分解为数据采集、智能分析、预警协同、用户交互四个模块。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E739577-34DB-4124-AEF8-F94408CE8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134"/>
          <a:stretch/>
        </p:blipFill>
        <p:spPr>
          <a:xfrm>
            <a:off x="2329269" y="2583712"/>
            <a:ext cx="9862731" cy="385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794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D6F43649-6563-4798-A63A-B20B2B464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2" y="1407695"/>
            <a:ext cx="5014152" cy="5155531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zh-CN" altLang="en-US" sz="2000" b="1" dirty="0"/>
              <a:t>定位校验</a:t>
            </a:r>
            <a:r>
              <a:rPr lang="en-US" altLang="zh-CN" sz="2000" b="1" dirty="0"/>
              <a:t>:</a:t>
            </a:r>
            <a:r>
              <a:rPr lang="zh-CN" altLang="en-US" sz="2000" dirty="0"/>
              <a:t> 自动进行地理坐标校验，坐标异常则进入人工复核。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人工复核 </a:t>
            </a:r>
            <a:r>
              <a:rPr lang="en-US" altLang="zh-CN" sz="2000" b="1" dirty="0"/>
              <a:t>(</a:t>
            </a:r>
            <a:r>
              <a:rPr lang="zh-CN" altLang="en-US" sz="2000" b="1" dirty="0"/>
              <a:t>子状态</a:t>
            </a:r>
            <a:r>
              <a:rPr lang="en-US" altLang="zh-CN" sz="2000" b="1" dirty="0"/>
              <a:t>):</a:t>
            </a:r>
            <a:r>
              <a:rPr lang="zh-CN" altLang="en-US" sz="2000" dirty="0"/>
              <a:t> 对坐标异常的数据进行人工审核，包括初步审核和二次验证。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内容分析 </a:t>
            </a:r>
            <a:r>
              <a:rPr lang="en-US" altLang="zh-CN" sz="2000" b="1" dirty="0"/>
              <a:t>(</a:t>
            </a:r>
            <a:r>
              <a:rPr lang="zh-CN" altLang="en-US" sz="2000" b="1" dirty="0"/>
              <a:t>子状态</a:t>
            </a:r>
            <a:r>
              <a:rPr lang="en-US" altLang="zh-CN" sz="2000" b="1" dirty="0"/>
              <a:t>):</a:t>
            </a:r>
            <a:r>
              <a:rPr lang="zh-CN" altLang="en-US" sz="2000" dirty="0"/>
              <a:t>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CN" sz="1800" b="1" dirty="0"/>
              <a:t>NLP</a:t>
            </a:r>
            <a:r>
              <a:rPr lang="zh-CN" altLang="en-US" sz="1800" b="1" dirty="0"/>
              <a:t>置信度判断</a:t>
            </a:r>
            <a:r>
              <a:rPr lang="en-US" altLang="zh-CN" sz="1800" b="1" dirty="0"/>
              <a:t>:</a:t>
            </a:r>
            <a:r>
              <a:rPr lang="zh-CN" altLang="en-US" sz="1800" dirty="0"/>
              <a:t> 根据</a:t>
            </a:r>
            <a:r>
              <a:rPr lang="en-US" altLang="zh-CN" sz="1800" dirty="0"/>
              <a:t>NLP</a:t>
            </a:r>
            <a:r>
              <a:rPr lang="zh-CN" altLang="en-US" sz="1800" dirty="0"/>
              <a:t>置信度判断数据可信度，置信度低则启动证据链核查。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CN" altLang="en-US" sz="1800" b="1" dirty="0"/>
              <a:t>证据链核查</a:t>
            </a:r>
            <a:r>
              <a:rPr lang="en-US" altLang="zh-CN" sz="1800" b="1" dirty="0"/>
              <a:t>:</a:t>
            </a:r>
            <a:r>
              <a:rPr lang="zh-CN" altLang="en-US" sz="1800" dirty="0"/>
              <a:t> 通过图像和视频等多模态验证，如果验证失败，则标记为可疑。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异常处理 </a:t>
            </a:r>
            <a:r>
              <a:rPr lang="en-US" altLang="zh-CN" sz="2000" b="1" dirty="0"/>
              <a:t>(</a:t>
            </a:r>
            <a:r>
              <a:rPr lang="zh-CN" altLang="en-US" sz="2000" b="1" dirty="0"/>
              <a:t>子状态</a:t>
            </a:r>
            <a:r>
              <a:rPr lang="en-US" altLang="zh-CN" sz="2000" b="1" dirty="0"/>
              <a:t>):</a:t>
            </a:r>
            <a:r>
              <a:rPr lang="zh-CN" altLang="en-US" sz="2000" dirty="0"/>
              <a:t> 处理数据异常情况，如系统崩溃或网络中断，并在故障恢复后续接校验流程。</a:t>
            </a: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372FE01B-18FF-4F27-9264-E557DDCE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预警生命周期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CAC4CA-4929-4521-9551-26D17DFD77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" t="-14288" r="61571" b="14288"/>
          <a:stretch/>
        </p:blipFill>
        <p:spPr>
          <a:xfrm>
            <a:off x="7499351" y="0"/>
            <a:ext cx="4692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D6F43649-6563-4798-A63A-B20B2B464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2" y="1407695"/>
            <a:ext cx="5014152" cy="5155531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zh-CN" altLang="en-US" sz="2000" b="1" dirty="0"/>
              <a:t>定位校验</a:t>
            </a:r>
            <a:r>
              <a:rPr lang="en-US" altLang="zh-CN" sz="2000" b="1" dirty="0"/>
              <a:t>:</a:t>
            </a:r>
            <a:r>
              <a:rPr lang="zh-CN" altLang="en-US" sz="2000" dirty="0"/>
              <a:t> 自动进行地理坐标校验，坐标异常则进入人工复核。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人工复核 </a:t>
            </a:r>
            <a:r>
              <a:rPr lang="en-US" altLang="zh-CN" sz="2000" b="1" dirty="0"/>
              <a:t>(</a:t>
            </a:r>
            <a:r>
              <a:rPr lang="zh-CN" altLang="en-US" sz="2000" b="1" dirty="0"/>
              <a:t>子状态</a:t>
            </a:r>
            <a:r>
              <a:rPr lang="en-US" altLang="zh-CN" sz="2000" b="1" dirty="0"/>
              <a:t>):</a:t>
            </a:r>
            <a:r>
              <a:rPr lang="zh-CN" altLang="en-US" sz="2000" dirty="0"/>
              <a:t> 对坐标异常的数据进行人工审核，包括初步审核和二次验证。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内容分析 </a:t>
            </a:r>
            <a:r>
              <a:rPr lang="en-US" altLang="zh-CN" sz="2000" b="1" dirty="0"/>
              <a:t>(</a:t>
            </a:r>
            <a:r>
              <a:rPr lang="zh-CN" altLang="en-US" sz="2000" b="1" dirty="0"/>
              <a:t>子状态</a:t>
            </a:r>
            <a:r>
              <a:rPr lang="en-US" altLang="zh-CN" sz="2000" b="1" dirty="0"/>
              <a:t>):</a:t>
            </a:r>
            <a:r>
              <a:rPr lang="zh-CN" altLang="en-US" sz="2000" dirty="0"/>
              <a:t>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CN" sz="1800" b="1" dirty="0"/>
              <a:t>NLP</a:t>
            </a:r>
            <a:r>
              <a:rPr lang="zh-CN" altLang="en-US" sz="1800" b="1" dirty="0"/>
              <a:t>置信度判断</a:t>
            </a:r>
            <a:r>
              <a:rPr lang="en-US" altLang="zh-CN" sz="1800" b="1" dirty="0"/>
              <a:t>:</a:t>
            </a:r>
            <a:r>
              <a:rPr lang="zh-CN" altLang="en-US" sz="1800" dirty="0"/>
              <a:t> 根据</a:t>
            </a:r>
            <a:r>
              <a:rPr lang="en-US" altLang="zh-CN" sz="1800" dirty="0"/>
              <a:t>NLP</a:t>
            </a:r>
            <a:r>
              <a:rPr lang="zh-CN" altLang="en-US" sz="1800" dirty="0"/>
              <a:t>置信度判断数据可信度，置信度低则启动证据链核查。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CN" altLang="en-US" sz="1800" b="1" dirty="0"/>
              <a:t>证据链核查</a:t>
            </a:r>
            <a:r>
              <a:rPr lang="en-US" altLang="zh-CN" sz="1800" b="1" dirty="0"/>
              <a:t>:</a:t>
            </a:r>
            <a:r>
              <a:rPr lang="zh-CN" altLang="en-US" sz="1800" dirty="0"/>
              <a:t> 通过图像和视频等多模态验证，如果验证失败，则标记为可疑。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异常处理 </a:t>
            </a:r>
            <a:r>
              <a:rPr lang="en-US" altLang="zh-CN" sz="2000" b="1" dirty="0"/>
              <a:t>(</a:t>
            </a:r>
            <a:r>
              <a:rPr lang="zh-CN" altLang="en-US" sz="2000" b="1" dirty="0"/>
              <a:t>子状态</a:t>
            </a:r>
            <a:r>
              <a:rPr lang="en-US" altLang="zh-CN" sz="2000" b="1" dirty="0"/>
              <a:t>):</a:t>
            </a:r>
            <a:r>
              <a:rPr lang="zh-CN" altLang="en-US" sz="2000" dirty="0"/>
              <a:t> 处理数据异常情况，如系统崩溃或网络中断，并在故障恢复后续接校验流程。</a:t>
            </a: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372FE01B-18FF-4F27-9264-E557DDCE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预警生命周期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CAC4CA-4929-4521-9551-26D17DFD77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4" t="-1418" r="36864" b="1418"/>
          <a:stretch/>
        </p:blipFill>
        <p:spPr>
          <a:xfrm>
            <a:off x="7499351" y="0"/>
            <a:ext cx="4692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4341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D6F43649-6563-4798-A63A-B20B2B464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2" y="1407695"/>
            <a:ext cx="5014152" cy="5155531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zh-CN" altLang="en-US" sz="2000" b="1" dirty="0"/>
              <a:t>定位校验</a:t>
            </a:r>
            <a:r>
              <a:rPr lang="en-US" altLang="zh-CN" sz="2000" b="1" dirty="0"/>
              <a:t>:</a:t>
            </a:r>
            <a:r>
              <a:rPr lang="zh-CN" altLang="en-US" sz="2000" dirty="0"/>
              <a:t> 自动进行地理坐标校验，坐标异常则进入人工复核。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人工复核 </a:t>
            </a:r>
            <a:r>
              <a:rPr lang="en-US" altLang="zh-CN" sz="2000" b="1" dirty="0"/>
              <a:t>(</a:t>
            </a:r>
            <a:r>
              <a:rPr lang="zh-CN" altLang="en-US" sz="2000" b="1" dirty="0"/>
              <a:t>子状态</a:t>
            </a:r>
            <a:r>
              <a:rPr lang="en-US" altLang="zh-CN" sz="2000" b="1" dirty="0"/>
              <a:t>):</a:t>
            </a:r>
            <a:r>
              <a:rPr lang="zh-CN" altLang="en-US" sz="2000" dirty="0"/>
              <a:t> 对坐标异常的数据进行人工审核，包括初步审核和二次验证。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内容分析 </a:t>
            </a:r>
            <a:r>
              <a:rPr lang="en-US" altLang="zh-CN" sz="2000" b="1" dirty="0"/>
              <a:t>(</a:t>
            </a:r>
            <a:r>
              <a:rPr lang="zh-CN" altLang="en-US" sz="2000" b="1" dirty="0"/>
              <a:t>子状态</a:t>
            </a:r>
            <a:r>
              <a:rPr lang="en-US" altLang="zh-CN" sz="2000" b="1" dirty="0"/>
              <a:t>):</a:t>
            </a:r>
            <a:r>
              <a:rPr lang="zh-CN" altLang="en-US" sz="2000" dirty="0"/>
              <a:t>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CN" sz="1800" b="1" dirty="0"/>
              <a:t>NLP</a:t>
            </a:r>
            <a:r>
              <a:rPr lang="zh-CN" altLang="en-US" sz="1800" b="1" dirty="0"/>
              <a:t>置信度判断</a:t>
            </a:r>
            <a:r>
              <a:rPr lang="en-US" altLang="zh-CN" sz="1800" b="1" dirty="0"/>
              <a:t>:</a:t>
            </a:r>
            <a:r>
              <a:rPr lang="zh-CN" altLang="en-US" sz="1800" dirty="0"/>
              <a:t> 根据</a:t>
            </a:r>
            <a:r>
              <a:rPr lang="en-US" altLang="zh-CN" sz="1800" dirty="0"/>
              <a:t>NLP</a:t>
            </a:r>
            <a:r>
              <a:rPr lang="zh-CN" altLang="en-US" sz="1800" dirty="0"/>
              <a:t>置信度判断数据可信度，置信度低则启动证据链核查。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CN" altLang="en-US" sz="1800" b="1" dirty="0"/>
              <a:t>证据链核查</a:t>
            </a:r>
            <a:r>
              <a:rPr lang="en-US" altLang="zh-CN" sz="1800" b="1" dirty="0"/>
              <a:t>:</a:t>
            </a:r>
            <a:r>
              <a:rPr lang="zh-CN" altLang="en-US" sz="1800" dirty="0"/>
              <a:t> 通过图像和视频等多模态验证，如果验证失败，则标记为可疑。</a:t>
            </a:r>
          </a:p>
          <a:p>
            <a:pPr>
              <a:buFont typeface="+mj-lt"/>
              <a:buAutoNum type="arabicPeriod"/>
            </a:pPr>
            <a:r>
              <a:rPr lang="zh-CN" altLang="en-US" sz="2000" b="1" dirty="0"/>
              <a:t>异常处理 </a:t>
            </a:r>
            <a:r>
              <a:rPr lang="en-US" altLang="zh-CN" sz="2000" b="1" dirty="0"/>
              <a:t>(</a:t>
            </a:r>
            <a:r>
              <a:rPr lang="zh-CN" altLang="en-US" sz="2000" b="1" dirty="0"/>
              <a:t>子状态</a:t>
            </a:r>
            <a:r>
              <a:rPr lang="en-US" altLang="zh-CN" sz="2000" b="1" dirty="0"/>
              <a:t>):</a:t>
            </a:r>
            <a:r>
              <a:rPr lang="zh-CN" altLang="en-US" sz="2000" dirty="0"/>
              <a:t> 处理数据异常情况，如系统崩溃或网络中断，并在故障恢复后续接校验流程。</a:t>
            </a: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372FE01B-18FF-4F27-9264-E557DDCE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预警生命周期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CAC4CA-4929-4521-9551-26D17DFD77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48" t="-5255" b="5255"/>
          <a:stretch/>
        </p:blipFill>
        <p:spPr>
          <a:xfrm>
            <a:off x="7499350" y="0"/>
            <a:ext cx="4692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481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7412C8-BCC2-42C7-B1B4-BE734B792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人机交互界面设计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DE7B94C-EBD9-46A1-88E4-29B542188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361" y="1347602"/>
            <a:ext cx="8791553" cy="494524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BEDC852-2102-40EA-9BA5-E4F8DC1A62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96" t="1554" b="53197"/>
          <a:stretch/>
        </p:blipFill>
        <p:spPr>
          <a:xfrm>
            <a:off x="7873999" y="2873463"/>
            <a:ext cx="6046013" cy="434440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C02906F-49C9-4D87-B461-82F2557C05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18"/>
          <a:stretch/>
        </p:blipFill>
        <p:spPr>
          <a:xfrm>
            <a:off x="2291239" y="3233329"/>
            <a:ext cx="2026763" cy="36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510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E52AEC2-E784-47C0-9CB2-21A4715F5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https://bit-uml-group.github.io/alert-demo/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FCDB471-FB5A-4675-92D5-FC4FFE2E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人机交互界面设计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BA9001-F534-44BF-8557-DF405F660B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236" y="1891863"/>
            <a:ext cx="6799107" cy="454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8872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E52AEC2-E784-47C0-9CB2-21A4715F5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https://bit-uml-group.github.io/alert-demo/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FCDB471-FB5A-4675-92D5-FC4FFE2E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人机交互界面设计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BA9001-F534-44BF-8557-DF405F660B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49236" y="1891863"/>
            <a:ext cx="6799107" cy="454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7205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E52AEC2-E784-47C0-9CB2-21A4715F5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https://bit-uml-group.github.io/alert-demo/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FCDB471-FB5A-4675-92D5-FC4FFE2E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人机交互界面设计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BA9001-F534-44BF-8557-DF405F660B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49626" y="1891863"/>
            <a:ext cx="6798326" cy="454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688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E52AEC2-E784-47C0-9CB2-21A4715F5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https://bit-uml-group.github.io/alert-demo/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FCDB471-FB5A-4675-92D5-FC4FFE2E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人机交互界面设计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BA9001-F534-44BF-8557-DF405F660B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49626" y="1891863"/>
            <a:ext cx="6798326" cy="454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2538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73F75498-AB38-46AD-BF76-98DAAB6E1F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6085452"/>
              </p:ext>
            </p:extLst>
          </p:nvPr>
        </p:nvGraphicFramePr>
        <p:xfrm>
          <a:off x="2424362" y="1234440"/>
          <a:ext cx="9534525" cy="4389120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3178175">
                  <a:extLst>
                    <a:ext uri="{9D8B030D-6E8A-4147-A177-3AD203B41FA5}">
                      <a16:colId xmlns:a16="http://schemas.microsoft.com/office/drawing/2014/main" val="1204137410"/>
                    </a:ext>
                  </a:extLst>
                </a:gridCol>
                <a:gridCol w="3178175">
                  <a:extLst>
                    <a:ext uri="{9D8B030D-6E8A-4147-A177-3AD203B41FA5}">
                      <a16:colId xmlns:a16="http://schemas.microsoft.com/office/drawing/2014/main" val="62176627"/>
                    </a:ext>
                  </a:extLst>
                </a:gridCol>
                <a:gridCol w="3178175">
                  <a:extLst>
                    <a:ext uri="{9D8B030D-6E8A-4147-A177-3AD203B41FA5}">
                      <a16:colId xmlns:a16="http://schemas.microsoft.com/office/drawing/2014/main" val="38084885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姓名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需求获取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需求分析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2272191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王兆鲁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前景与范围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数据建模、行为建模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36759878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叶子宁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涉众分析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需求展示、接口设计、前端设计、博客搭建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40733970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云若飞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涉众分析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DFD</a:t>
                      </a:r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、行为图、数据字典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06965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林柏健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面谈分析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DFD</a:t>
                      </a:r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、行为图、数据字典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23841891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蒋浩天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PPT、</a:t>
                      </a:r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汇报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PPT</a:t>
                      </a:r>
                      <a:r>
                        <a:rPr lang="zh-CN" altLang="en-US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、汇报、前端设计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324170332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董石楷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项目文档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项目文档、功能分解、需求细化、前端设计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3328110446"/>
                  </a:ext>
                </a:extLst>
              </a:tr>
            </a:tbl>
          </a:graphicData>
        </a:graphic>
      </p:graphicFrame>
      <p:sp>
        <p:nvSpPr>
          <p:cNvPr id="3" name="标题 2">
            <a:extLst>
              <a:ext uri="{FF2B5EF4-FFF2-40B4-BE49-F238E27FC236}">
                <a16:creationId xmlns:a16="http://schemas.microsoft.com/office/drawing/2014/main" id="{0C10342B-31B8-4E6D-B4FC-7FD8D258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人员分工</a:t>
            </a:r>
          </a:p>
        </p:txBody>
      </p:sp>
    </p:spTree>
    <p:extLst>
      <p:ext uri="{BB962C8B-B14F-4D97-AF65-F5344CB8AC3E}">
        <p14:creationId xmlns:p14="http://schemas.microsoft.com/office/powerpoint/2010/main" val="515725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1293960-88A1-465D-9F6D-3586B7FA8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功能分解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25F1F48-DFE7-481C-B524-492E7D568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361" y="1404729"/>
            <a:ext cx="9535027" cy="4769268"/>
          </a:xfrm>
        </p:spPr>
        <p:txBody>
          <a:bodyPr/>
          <a:lstStyle/>
          <a:p>
            <a:r>
              <a:rPr lang="zh-CN" altLang="en-US" dirty="0"/>
              <a:t>功能上，将灾害预警系统分解为数据采集、智能分析、预警协同、用户交互四个模块。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E739577-34DB-4124-AEF8-F94408CE8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36"/>
          <a:stretch/>
        </p:blipFill>
        <p:spPr>
          <a:xfrm>
            <a:off x="2216888" y="2583712"/>
            <a:ext cx="9629693" cy="385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478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F63DC2F1-210A-4C45-91AD-32EDE1D42C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0086947"/>
              </p:ext>
            </p:extLst>
          </p:nvPr>
        </p:nvGraphicFramePr>
        <p:xfrm>
          <a:off x="2396009" y="1233236"/>
          <a:ext cx="9510822" cy="5205664"/>
        </p:xfrm>
        <a:graphic>
          <a:graphicData uri="http://schemas.openxmlformats.org/drawingml/2006/table">
            <a:tbl>
              <a:tblPr firstRow="1" firstCol="1">
                <a:tableStyleId>{9D7B26C5-4107-4FEC-AEDC-1716B250A1EF}</a:tableStyleId>
              </a:tblPr>
              <a:tblGrid>
                <a:gridCol w="1963340">
                  <a:extLst>
                    <a:ext uri="{9D8B030D-6E8A-4147-A177-3AD203B41FA5}">
                      <a16:colId xmlns:a16="http://schemas.microsoft.com/office/drawing/2014/main" val="688239045"/>
                    </a:ext>
                  </a:extLst>
                </a:gridCol>
                <a:gridCol w="3700130">
                  <a:extLst>
                    <a:ext uri="{9D8B030D-6E8A-4147-A177-3AD203B41FA5}">
                      <a16:colId xmlns:a16="http://schemas.microsoft.com/office/drawing/2014/main" val="356111613"/>
                    </a:ext>
                  </a:extLst>
                </a:gridCol>
                <a:gridCol w="3847352">
                  <a:extLst>
                    <a:ext uri="{9D8B030D-6E8A-4147-A177-3AD203B41FA5}">
                      <a16:colId xmlns:a16="http://schemas.microsoft.com/office/drawing/2014/main" val="3770456271"/>
                    </a:ext>
                  </a:extLst>
                </a:gridCol>
              </a:tblGrid>
              <a:tr h="43303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指标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33062" marR="33062" marT="16531" marB="1653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需求描述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33062" marR="33062" marT="16531" marB="1653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Benchmark </a:t>
                      </a:r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测试方法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33062" marR="33062" marT="16531" marB="16531" anchor="ctr"/>
                </a:tc>
                <a:extLst>
                  <a:ext uri="{0D108BD9-81ED-4DB2-BD59-A6C34878D82A}">
                    <a16:rowId xmlns:a16="http://schemas.microsoft.com/office/drawing/2014/main" val="1822532072"/>
                  </a:ext>
                </a:extLst>
              </a:tr>
              <a:tr h="23863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实时响应能力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数据采集至预警触达延迟 ≤</a:t>
                      </a:r>
                      <a:r>
                        <a:rPr lang="en-US" altLang="zh-CN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秒（地震场景）</a:t>
                      </a:r>
                      <a:endParaRPr lang="en-US" altLang="zh-CN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台风路径预测：每</a:t>
                      </a:r>
                      <a:r>
                        <a:rPr lang="en-US" altLang="zh-CN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分钟更新一次</a:t>
                      </a:r>
                      <a:endParaRPr lang="en-US" altLang="zh-CN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系统可用性：≥</a:t>
                      </a:r>
                      <a:r>
                        <a:rPr lang="en-US" altLang="zh-CN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99.99%</a:t>
                      </a: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（年故障时间≤</a:t>
                      </a:r>
                      <a:r>
                        <a:rPr lang="en-US" altLang="zh-CN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小时）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模拟多源数据并发输入（</a:t>
                      </a:r>
                      <a:r>
                        <a:rPr lang="en-US" altLang="zh-CN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万条</a:t>
                      </a:r>
                      <a:r>
                        <a:rPr lang="en-US" altLang="zh-CN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/</a:t>
                      </a: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秒），测试端到端处理延迟</a:t>
                      </a:r>
                      <a:endParaRPr lang="en-US" altLang="zh-CN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使用</a:t>
                      </a:r>
                      <a:r>
                        <a:rPr lang="en-US" altLang="zh-CN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JMeter</a:t>
                      </a: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进行压力测试</a:t>
                      </a:r>
                      <a:endParaRPr lang="en-US" altLang="zh-CN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对比不同灾害场景的响应阈值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458931124"/>
                  </a:ext>
                </a:extLst>
              </a:tr>
              <a:tr h="23863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系统吞吐量</a:t>
                      </a:r>
                      <a:endParaRPr lang="zh-CN" altLang="en-US" sz="200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支持单节点每秒处理 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50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万条传感器数据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灾难恢复时间（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RTO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）：≤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15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分钟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使用 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Apache Kafka + Spark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集群压力测试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模拟台风场景下多维度数据流峰值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ELK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日志分析系统实时监控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31427767"/>
                  </a:ext>
                </a:extLst>
              </a:tr>
            </a:tbl>
          </a:graphicData>
        </a:graphic>
      </p:graphicFrame>
      <p:sp>
        <p:nvSpPr>
          <p:cNvPr id="3" name="标题 2">
            <a:extLst>
              <a:ext uri="{FF2B5EF4-FFF2-40B4-BE49-F238E27FC236}">
                <a16:creationId xmlns:a16="http://schemas.microsoft.com/office/drawing/2014/main" id="{829A9BF4-FE16-40FF-9B98-1D36B104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性能需求与</a:t>
            </a:r>
            <a:r>
              <a:rPr lang="en-US" altLang="zh-CN" dirty="0"/>
              <a:t>Benchmark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2513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F63DC2F1-210A-4C45-91AD-32EDE1D42C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9354977"/>
              </p:ext>
            </p:extLst>
          </p:nvPr>
        </p:nvGraphicFramePr>
        <p:xfrm>
          <a:off x="2396009" y="1233236"/>
          <a:ext cx="9510822" cy="5059680"/>
        </p:xfrm>
        <a:graphic>
          <a:graphicData uri="http://schemas.openxmlformats.org/drawingml/2006/table">
            <a:tbl>
              <a:tblPr firstRow="1" firstCol="1">
                <a:tableStyleId>{9D7B26C5-4107-4FEC-AEDC-1716B250A1EF}</a:tableStyleId>
              </a:tblPr>
              <a:tblGrid>
                <a:gridCol w="2484335">
                  <a:extLst>
                    <a:ext uri="{9D8B030D-6E8A-4147-A177-3AD203B41FA5}">
                      <a16:colId xmlns:a16="http://schemas.microsoft.com/office/drawing/2014/main" val="688239045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356111613"/>
                    </a:ext>
                  </a:extLst>
                </a:gridCol>
                <a:gridCol w="3368887">
                  <a:extLst>
                    <a:ext uri="{9D8B030D-6E8A-4147-A177-3AD203B41FA5}">
                      <a16:colId xmlns:a16="http://schemas.microsoft.com/office/drawing/2014/main" val="3770456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指标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需求描述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Benchmark </a:t>
                      </a:r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测试方法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822532072"/>
                  </a:ext>
                </a:extLst>
              </a:tr>
              <a:tr h="88053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并发用户承载能力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支持 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5000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万用户同时接收预警信息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多通道并发：语音、短信、广播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基于 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5G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核心网仿真环境构建分布式消息队列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断网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弱网环境下切换至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2G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通道（成功率≥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99%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3946029283"/>
                  </a:ext>
                </a:extLst>
              </a:tr>
              <a:tr h="88053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预测模型推理速度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多模态融合模型推理时间 ≤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200ms</a:t>
                      </a: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TensorFlow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模型单次预测延迟≤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200ms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使用 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NVIDIA A100 GPU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测试混合模型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边缘计算节点本地推理性能测试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3913005997"/>
                  </a:ext>
                </a:extLst>
              </a:tr>
              <a:tr h="88053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容灾恢复能力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主数据中心宕机后，备用系统 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30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秒内完成切换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本地边缘节点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72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小时离线工作能力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模拟极端场景：光纤切断、电力中断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验证多活架构的故障转移机制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386199105"/>
                  </a:ext>
                </a:extLst>
              </a:tr>
            </a:tbl>
          </a:graphicData>
        </a:graphic>
      </p:graphicFrame>
      <p:sp>
        <p:nvSpPr>
          <p:cNvPr id="3" name="标题 2">
            <a:extLst>
              <a:ext uri="{FF2B5EF4-FFF2-40B4-BE49-F238E27FC236}">
                <a16:creationId xmlns:a16="http://schemas.microsoft.com/office/drawing/2014/main" id="{829A9BF4-FE16-40FF-9B98-1D36B104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性能需求与</a:t>
            </a:r>
            <a:r>
              <a:rPr lang="en-US" altLang="zh-CN" dirty="0"/>
              <a:t>Benchmark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4612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71B03F08-B7D0-48B4-B7B8-05D38225FC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123156"/>
              </p:ext>
            </p:extLst>
          </p:nvPr>
        </p:nvGraphicFramePr>
        <p:xfrm>
          <a:off x="2424361" y="1155700"/>
          <a:ext cx="9467602" cy="4754880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1413992">
                  <a:extLst>
                    <a:ext uri="{9D8B030D-6E8A-4147-A177-3AD203B41FA5}">
                      <a16:colId xmlns:a16="http://schemas.microsoft.com/office/drawing/2014/main" val="4097898974"/>
                    </a:ext>
                  </a:extLst>
                </a:gridCol>
                <a:gridCol w="8053610">
                  <a:extLst>
                    <a:ext uri="{9D8B030D-6E8A-4147-A177-3AD203B41FA5}">
                      <a16:colId xmlns:a16="http://schemas.microsoft.com/office/drawing/2014/main" val="6342134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属性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实现方案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336443691"/>
                  </a:ext>
                </a:extLst>
              </a:tr>
              <a:tr h="7592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可靠性</a:t>
                      </a:r>
                      <a:endParaRPr lang="zh-CN" altLang="en-US" sz="200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三级冗余架构：国家级中心（北京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上海）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+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区域中心（省级）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+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边缘计算节点（市县）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多通道冗余：卫星通信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+5G+2G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混合组网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传感器双电源供电（主电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+72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小时备用电池）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227410118"/>
                  </a:ext>
                </a:extLst>
              </a:tr>
              <a:tr h="57731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可用性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99.999% SLA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保障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卫星链路备份保障网络中断时的预警广播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每季度进行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GDPR/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网络安全法合规审计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4197540859"/>
                  </a:ext>
                </a:extLst>
              </a:tr>
              <a:tr h="82337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安全性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符合 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ISO 27001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标准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量子加密传输关键预警指令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区块链存证关键预警日志（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Hyperledger Fabric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）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RBAC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权限模型（政府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企业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个人分级）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425146071"/>
                  </a:ext>
                </a:extLst>
              </a:tr>
            </a:tbl>
          </a:graphicData>
        </a:graphic>
      </p:graphicFrame>
      <p:sp>
        <p:nvSpPr>
          <p:cNvPr id="3" name="标题 2">
            <a:extLst>
              <a:ext uri="{FF2B5EF4-FFF2-40B4-BE49-F238E27FC236}">
                <a16:creationId xmlns:a16="http://schemas.microsoft.com/office/drawing/2014/main" id="{FA482656-19B2-4061-88CF-B12E9BC5E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质量属性设计</a:t>
            </a:r>
          </a:p>
        </p:txBody>
      </p:sp>
    </p:spTree>
    <p:extLst>
      <p:ext uri="{BB962C8B-B14F-4D97-AF65-F5344CB8AC3E}">
        <p14:creationId xmlns:p14="http://schemas.microsoft.com/office/powerpoint/2010/main" val="3661815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71B03F08-B7D0-48B4-B7B8-05D38225FC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5944340"/>
              </p:ext>
            </p:extLst>
          </p:nvPr>
        </p:nvGraphicFramePr>
        <p:xfrm>
          <a:off x="2424361" y="1155700"/>
          <a:ext cx="9467602" cy="4754880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1413992">
                  <a:extLst>
                    <a:ext uri="{9D8B030D-6E8A-4147-A177-3AD203B41FA5}">
                      <a16:colId xmlns:a16="http://schemas.microsoft.com/office/drawing/2014/main" val="4097898974"/>
                    </a:ext>
                  </a:extLst>
                </a:gridCol>
                <a:gridCol w="8053610">
                  <a:extLst>
                    <a:ext uri="{9D8B030D-6E8A-4147-A177-3AD203B41FA5}">
                      <a16:colId xmlns:a16="http://schemas.microsoft.com/office/drawing/2014/main" val="6342134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属性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实现方案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336443691"/>
                  </a:ext>
                </a:extLst>
              </a:tr>
              <a:tr h="57731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可维护性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容器化微服务架构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算法模型热更新（无需停机）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ELK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日志分析系统（实时监控传感器状态）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2755922724"/>
                  </a:ext>
                </a:extLst>
              </a:tr>
              <a:tr h="7592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可扩展性</a:t>
                      </a:r>
                      <a:endParaRPr lang="zh-CN" altLang="en-US" sz="200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开放式数据接口规范（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OGC 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SensorThings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 API）</a:t>
                      </a: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预留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API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网关接入无人机巡检数据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支持第三方传感器快速接入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428571536"/>
                  </a:ext>
                </a:extLst>
              </a:tr>
              <a:tr h="94113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易用性</a:t>
                      </a:r>
                      <a:endParaRPr lang="zh-CN" altLang="en-US" sz="2000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多模态交互：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800100" lvl="1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手机 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App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分级震动编码（区分灾害类型）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800100" lvl="1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公共场所 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LED 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屏动态色温警示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800100" lvl="1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支持语音播报（多语言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+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方言适配）</a:t>
                      </a:r>
                      <a:endParaRPr lang="en-US" altLang="zh-CN" sz="2000" kern="1200" dirty="0">
                        <a:solidFill>
                          <a:schemeClr val="tx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  <a:p>
                      <a:pPr marL="800100" lvl="1" indent="-342900" algn="l" defTabSz="914400" rtl="0" eaLnBrk="1" latinLnBrk="0" hangingPunct="1">
                        <a:buFont typeface="Times New Roman" panose="02020603050405020304" pitchFamily="18" charset="0"/>
                        <a:buChar char="–"/>
                      </a:pP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无障碍设计：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WCAG 2.1 AA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标准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3747316780"/>
                  </a:ext>
                </a:extLst>
              </a:tr>
            </a:tbl>
          </a:graphicData>
        </a:graphic>
      </p:graphicFrame>
      <p:sp>
        <p:nvSpPr>
          <p:cNvPr id="3" name="标题 2">
            <a:extLst>
              <a:ext uri="{FF2B5EF4-FFF2-40B4-BE49-F238E27FC236}">
                <a16:creationId xmlns:a16="http://schemas.microsoft.com/office/drawing/2014/main" id="{FA482656-19B2-4061-88CF-B12E9BC5E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质量属性设计</a:t>
            </a:r>
          </a:p>
        </p:txBody>
      </p:sp>
    </p:spTree>
    <p:extLst>
      <p:ext uri="{BB962C8B-B14F-4D97-AF65-F5344CB8AC3E}">
        <p14:creationId xmlns:p14="http://schemas.microsoft.com/office/powerpoint/2010/main" val="4153739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D353513-363E-417C-8FE8-F3EDF926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对外接口定义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CE8BFA9-6FA9-4F18-8A27-A570606F25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24361" y="1163158"/>
            <a:ext cx="4651606" cy="52757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b="1" dirty="0"/>
              <a:t>名称</a:t>
            </a:r>
            <a:r>
              <a:rPr lang="en-US" altLang="zh-CN" sz="2400" b="1" dirty="0"/>
              <a:t>: </a:t>
            </a:r>
            <a:r>
              <a:rPr lang="zh-CN" altLang="en-US" sz="2400" b="1" dirty="0"/>
              <a:t>卫星遥感数据接入</a:t>
            </a:r>
          </a:p>
          <a:p>
            <a:pPr marL="0" indent="0">
              <a:buNone/>
            </a:pPr>
            <a:r>
              <a:rPr lang="zh-CN" altLang="en-US" sz="2400" dirty="0"/>
              <a:t>协议</a:t>
            </a:r>
            <a:r>
              <a:rPr lang="en-US" altLang="zh-CN" sz="2400" dirty="0"/>
              <a:t>: </a:t>
            </a:r>
            <a:r>
              <a:rPr lang="en-US" altLang="zh-CN" sz="2400" dirty="0" err="1"/>
              <a:t>gRPC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数据格式</a:t>
            </a:r>
            <a:r>
              <a:rPr lang="en-US" altLang="zh-CN" sz="2400" dirty="0"/>
              <a:t>: 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2000" dirty="0">
                <a:latin typeface="Consolas" panose="020B0609020204030204" pitchFamily="49" charset="0"/>
              </a:rPr>
              <a:t>timestamp: ISO8601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2000" dirty="0">
                <a:latin typeface="Consolas" panose="020B0609020204030204" pitchFamily="49" charset="0"/>
              </a:rPr>
              <a:t>coordinates: WGS84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2000" dirty="0" err="1">
                <a:latin typeface="Consolas" panose="020B0609020204030204" pitchFamily="49" charset="0"/>
              </a:rPr>
              <a:t>sensor_type</a:t>
            </a:r>
            <a:r>
              <a:rPr lang="en-US" altLang="zh-CN" sz="2000" dirty="0">
                <a:latin typeface="Consolas" panose="020B0609020204030204" pitchFamily="49" charset="0"/>
              </a:rPr>
              <a:t>: [</a:t>
            </a:r>
            <a:r>
              <a:rPr lang="zh-CN" altLang="en-US" sz="2000" dirty="0">
                <a:latin typeface="Consolas" panose="020B0609020204030204" pitchFamily="49" charset="0"/>
              </a:rPr>
              <a:t>红外</a:t>
            </a:r>
            <a:r>
              <a:rPr lang="en-US" altLang="zh-CN" sz="2000" dirty="0">
                <a:latin typeface="Consolas" panose="020B0609020204030204" pitchFamily="49" charset="0"/>
              </a:rPr>
              <a:t>, </a:t>
            </a:r>
            <a:r>
              <a:rPr lang="zh-CN" altLang="en-US" sz="2000" dirty="0">
                <a:latin typeface="Consolas" panose="020B0609020204030204" pitchFamily="49" charset="0"/>
              </a:rPr>
              <a:t>可见光</a:t>
            </a:r>
            <a:r>
              <a:rPr lang="en-US" altLang="zh-CN" sz="2000" dirty="0">
                <a:latin typeface="Consolas" panose="020B0609020204030204" pitchFamily="49" charset="0"/>
              </a:rPr>
              <a:t>, </a:t>
            </a:r>
            <a:r>
              <a:rPr lang="zh-CN" altLang="en-US" sz="2000" dirty="0">
                <a:latin typeface="Consolas" panose="020B0609020204030204" pitchFamily="49" charset="0"/>
              </a:rPr>
              <a:t>雷达</a:t>
            </a:r>
            <a:r>
              <a:rPr lang="en-US" altLang="zh-CN" sz="2000" dirty="0">
                <a:latin typeface="Consolas" panose="020B0609020204030204" pitchFamily="49" charset="0"/>
              </a:rPr>
              <a:t>]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en-US" altLang="zh-CN" sz="2000" dirty="0">
                <a:latin typeface="Consolas" panose="020B0609020204030204" pitchFamily="49" charset="0"/>
              </a:rPr>
              <a:t>resolution: 0.5-30m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010AB84-7274-4EB1-B2EF-3AF5E25F8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16209" y="1163158"/>
            <a:ext cx="4475754" cy="5275742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频率</a:t>
            </a:r>
            <a:r>
              <a:rPr lang="en-US" altLang="zh-CN" sz="2400" dirty="0"/>
              <a:t>: 5</a:t>
            </a:r>
            <a:r>
              <a:rPr lang="zh-CN" altLang="en-US" sz="2400" dirty="0"/>
              <a:t>分钟</a:t>
            </a:r>
            <a:r>
              <a:rPr lang="en-US" altLang="zh-CN" sz="2400" dirty="0"/>
              <a:t>/</a:t>
            </a:r>
            <a:r>
              <a:rPr lang="zh-CN" altLang="en-US" sz="2400" dirty="0"/>
              <a:t>次（静止轨道卫星）</a:t>
            </a:r>
          </a:p>
          <a:p>
            <a:pPr marL="0" indent="0">
              <a:buNone/>
            </a:pPr>
            <a:r>
              <a:rPr lang="zh-CN" altLang="en-US" sz="2400" dirty="0"/>
              <a:t>安全要求</a:t>
            </a:r>
            <a:r>
              <a:rPr lang="en-US" altLang="zh-CN" sz="2400" dirty="0"/>
              <a:t>: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传输层</a:t>
            </a:r>
            <a:r>
              <a:rPr lang="en-US" altLang="zh-CN" sz="2000" dirty="0"/>
              <a:t>: TLS 1.3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存储</a:t>
            </a:r>
            <a:r>
              <a:rPr lang="en-US" altLang="zh-CN" sz="2000" dirty="0"/>
              <a:t>: AES-256</a:t>
            </a:r>
            <a:r>
              <a:rPr lang="zh-CN" altLang="en-US" sz="2000" dirty="0"/>
              <a:t>加密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认证</a:t>
            </a:r>
            <a:r>
              <a:rPr lang="en-US" altLang="zh-CN" sz="2000" dirty="0"/>
              <a:t>: OAuth 2.0 + JWT</a:t>
            </a:r>
          </a:p>
          <a:p>
            <a:pPr marL="0" indent="0">
              <a:buNone/>
            </a:pPr>
            <a:r>
              <a:rPr lang="en-US" altLang="zh-CN" sz="2400" dirty="0"/>
              <a:t>JSON</a:t>
            </a:r>
            <a:r>
              <a:rPr lang="zh-CN" altLang="en-US" sz="2400" dirty="0"/>
              <a:t>示例</a:t>
            </a:r>
            <a:r>
              <a:rPr lang="en-US" altLang="zh-CN" sz="2400" dirty="0"/>
              <a:t>: </a:t>
            </a:r>
          </a:p>
          <a:p>
            <a:pPr marL="0" indent="0"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"timestamp":"2024-01-01T00:00:00Z",</a:t>
            </a:r>
          </a:p>
          <a:p>
            <a:pPr marL="457200" lvl="1" indent="0"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"coordinates":"114.3,30.5",</a:t>
            </a:r>
          </a:p>
          <a:p>
            <a:pPr marL="457200" lvl="1" indent="0"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"sensor_type":"</a:t>
            </a:r>
            <a:r>
              <a:rPr lang="zh-CN" altLang="en-US" sz="1600" dirty="0">
                <a:latin typeface="Consolas" panose="020B0609020204030204" pitchFamily="49" charset="0"/>
              </a:rPr>
              <a:t>红外</a:t>
            </a:r>
            <a:r>
              <a:rPr lang="en-US" altLang="zh-CN" sz="1600" dirty="0">
                <a:latin typeface="Consolas" panose="020B0609020204030204" pitchFamily="49" charset="0"/>
              </a:rPr>
              <a:t>",</a:t>
            </a:r>
          </a:p>
          <a:p>
            <a:pPr marL="457200" lvl="1" indent="0"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"resolution":10</a:t>
            </a:r>
          </a:p>
          <a:p>
            <a:pPr marL="0" indent="0"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17219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D353513-363E-417C-8FE8-F3EDF926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对外接口定义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CE8BFA9-6FA9-4F18-8A27-A570606F25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24361" y="1163158"/>
            <a:ext cx="4651606" cy="52757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b="1" dirty="0"/>
              <a:t>名称</a:t>
            </a:r>
            <a:r>
              <a:rPr lang="en-US" altLang="zh-CN" sz="2400" b="1" dirty="0"/>
              <a:t>: </a:t>
            </a:r>
            <a:r>
              <a:rPr lang="zh-CN" altLang="en-US" sz="2400" b="1" dirty="0"/>
              <a:t>第三方数据源数据接入</a:t>
            </a:r>
          </a:p>
          <a:p>
            <a:pPr marL="0" indent="0">
              <a:buNone/>
            </a:pPr>
            <a:r>
              <a:rPr lang="zh-CN" altLang="en-US" sz="2400" dirty="0"/>
              <a:t>气象局接口</a:t>
            </a:r>
            <a:r>
              <a:rPr lang="en-US" altLang="zh-CN" sz="2400" dirty="0"/>
              <a:t>:</a:t>
            </a:r>
          </a:p>
          <a:p>
            <a:pPr marL="800100" lvl="2" indent="-342900">
              <a:buFont typeface="Times New Roman" panose="02020603050405020304" pitchFamily="18" charset="0"/>
              <a:buChar char="–"/>
            </a:pPr>
            <a:r>
              <a:rPr lang="zh-CN" altLang="en-US" dirty="0"/>
              <a:t>协议</a:t>
            </a:r>
            <a:r>
              <a:rPr lang="en-US" altLang="zh-CN" dirty="0"/>
              <a:t>: RESTful API</a:t>
            </a:r>
          </a:p>
          <a:p>
            <a:pPr marL="800100" lvl="2" indent="-342900">
              <a:buFont typeface="Times New Roman" panose="02020603050405020304" pitchFamily="18" charset="0"/>
              <a:buChar char="–"/>
            </a:pPr>
            <a:r>
              <a:rPr lang="zh-CN" altLang="en-US" dirty="0"/>
              <a:t>路径</a:t>
            </a:r>
            <a:r>
              <a:rPr lang="en-US" altLang="zh-CN" dirty="0"/>
              <a:t>: GET /weather/v1/alerts</a:t>
            </a:r>
          </a:p>
          <a:p>
            <a:pPr marL="0" indent="0">
              <a:buNone/>
            </a:pPr>
            <a:r>
              <a:rPr lang="zh-CN" altLang="en-US" sz="2400" dirty="0"/>
              <a:t>卫星遥感</a:t>
            </a:r>
            <a:r>
              <a:rPr lang="en-US" altLang="zh-CN" sz="2400" dirty="0"/>
              <a:t>: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标准</a:t>
            </a:r>
            <a:r>
              <a:rPr lang="en-US" altLang="zh-CN" sz="2000" dirty="0"/>
              <a:t>: OGC WMS</a:t>
            </a:r>
          </a:p>
          <a:p>
            <a:pPr marL="800100" lvl="1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支持格式</a:t>
            </a:r>
            <a:r>
              <a:rPr lang="en-US" altLang="zh-CN" sz="2000" dirty="0"/>
              <a:t>: </a:t>
            </a:r>
            <a:r>
              <a:rPr lang="en-US" altLang="zh-CN" sz="2000" dirty="0" err="1"/>
              <a:t>GeoTIFF</a:t>
            </a:r>
            <a:endParaRPr lang="en-US" altLang="zh-CN" sz="20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010AB84-7274-4EB1-B2EF-3AF5E25F8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16209" y="1163158"/>
            <a:ext cx="4475754" cy="52757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b="1" dirty="0"/>
              <a:t>名称</a:t>
            </a:r>
            <a:r>
              <a:rPr lang="en-US" altLang="zh-CN" sz="2400" b="1" dirty="0"/>
              <a:t>: </a:t>
            </a:r>
            <a:r>
              <a:rPr lang="zh-CN" altLang="en-US" sz="2400" b="1" dirty="0"/>
              <a:t>预警分发接口</a:t>
            </a:r>
          </a:p>
          <a:p>
            <a:pPr marL="0" indent="0">
              <a:buNone/>
            </a:pPr>
            <a:r>
              <a:rPr lang="zh-CN" altLang="en-US" sz="2400" dirty="0"/>
              <a:t>通道类型</a:t>
            </a:r>
            <a:r>
              <a:rPr lang="en-US" altLang="zh-CN" sz="2400" dirty="0"/>
              <a:t>:</a:t>
            </a:r>
          </a:p>
          <a:p>
            <a:pPr marL="0" indent="0">
              <a:buNone/>
            </a:pPr>
            <a:r>
              <a:rPr lang="zh-CN" altLang="en-US" sz="2400" dirty="0"/>
              <a:t>小区广播（</a:t>
            </a:r>
            <a:r>
              <a:rPr lang="en-US" altLang="zh-CN" sz="2400" dirty="0"/>
              <a:t>CBS</a:t>
            </a:r>
            <a:r>
              <a:rPr lang="zh-CN" altLang="en-US" sz="2400" dirty="0"/>
              <a:t>）</a:t>
            </a:r>
          </a:p>
          <a:p>
            <a:pPr marL="342900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协议</a:t>
            </a:r>
            <a:r>
              <a:rPr lang="en-US" altLang="zh-CN" sz="2000" dirty="0"/>
              <a:t>: ETSI TS 123.041</a:t>
            </a:r>
          </a:p>
          <a:p>
            <a:pPr marL="342900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覆盖</a:t>
            </a:r>
            <a:r>
              <a:rPr lang="en-US" altLang="zh-CN" sz="2000" dirty="0"/>
              <a:t>: 2G/3G/4G/5G </a:t>
            </a:r>
            <a:r>
              <a:rPr lang="zh-CN" altLang="en-US" sz="2000" dirty="0"/>
              <a:t>多模基站</a:t>
            </a:r>
          </a:p>
          <a:p>
            <a:pPr marL="342900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备份机制</a:t>
            </a:r>
            <a:r>
              <a:rPr lang="en-US" altLang="zh-CN" sz="2000" dirty="0"/>
              <a:t>: </a:t>
            </a:r>
            <a:r>
              <a:rPr lang="zh-CN" altLang="en-US" sz="2000" dirty="0"/>
              <a:t>卫星通信</a:t>
            </a:r>
          </a:p>
          <a:p>
            <a:pPr marL="0" indent="0">
              <a:buNone/>
            </a:pPr>
            <a:r>
              <a:rPr lang="zh-CN" altLang="en-US" sz="2400" dirty="0"/>
              <a:t>应急</a:t>
            </a:r>
            <a:r>
              <a:rPr lang="en-US" altLang="zh-CN" sz="2400" dirty="0"/>
              <a:t>APP</a:t>
            </a:r>
            <a:r>
              <a:rPr lang="zh-CN" altLang="en-US" sz="2400" dirty="0"/>
              <a:t>推送</a:t>
            </a:r>
          </a:p>
          <a:p>
            <a:pPr marL="342900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主要通道</a:t>
            </a:r>
            <a:r>
              <a:rPr lang="en-US" altLang="zh-CN" sz="2000" dirty="0"/>
              <a:t>: FCM/APNs </a:t>
            </a:r>
            <a:r>
              <a:rPr lang="zh-CN" altLang="en-US" sz="2000" dirty="0"/>
              <a:t>增强模式</a:t>
            </a:r>
          </a:p>
          <a:p>
            <a:pPr marL="342900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备份通道</a:t>
            </a:r>
            <a:r>
              <a:rPr lang="en-US" altLang="zh-CN" sz="2000" dirty="0"/>
              <a:t>: WebSocket</a:t>
            </a:r>
            <a:r>
              <a:rPr lang="zh-CN" altLang="en-US" sz="2000" dirty="0"/>
              <a:t>长连接</a:t>
            </a:r>
          </a:p>
          <a:p>
            <a:pPr marL="0" indent="0">
              <a:buNone/>
            </a:pPr>
            <a:r>
              <a:rPr lang="zh-CN" altLang="en-US" sz="2400" dirty="0"/>
              <a:t>电视速报</a:t>
            </a:r>
          </a:p>
          <a:p>
            <a:pPr marL="342900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标准</a:t>
            </a:r>
            <a:r>
              <a:rPr lang="en-US" altLang="zh-CN" sz="2000" dirty="0"/>
              <a:t>: ATSC 3.0 </a:t>
            </a:r>
            <a:r>
              <a:rPr lang="zh-CN" altLang="en-US" sz="2000" dirty="0"/>
              <a:t>紧急警报系统</a:t>
            </a:r>
          </a:p>
          <a:p>
            <a:pPr marL="342900" indent="-342900">
              <a:buFont typeface="Times New Roman" panose="02020603050405020304" pitchFamily="18" charset="0"/>
              <a:buChar char="–"/>
            </a:pPr>
            <a:r>
              <a:rPr lang="zh-CN" altLang="en-US" sz="2000" dirty="0"/>
              <a:t>兼容性</a:t>
            </a:r>
            <a:r>
              <a:rPr lang="en-US" altLang="zh-CN" sz="2000" dirty="0"/>
              <a:t>: </a:t>
            </a:r>
            <a:r>
              <a:rPr lang="zh-CN" altLang="en-US" sz="2000" dirty="0"/>
              <a:t>支持模拟信号降级推送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8910345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Name&quot;:&quot;自定义&quot;,&quot;Kind&quot;:1,&quot;Id&quot;:&quot;e84d144a-a670-4157-ba48-f1d604c6f46f&quot;,&quot;OldGuidesSetting&quot;:{&quot;HeaderHeight&quot;:10.0,&quot;TopMargin&quot;:6.0,&quot;FooterHeight&quot;:5.0,&quot;BottomMargin&quot;:0.0,&quot;SideMargin&quot;:2.5,&quot;IntervalMargin&quot;:1.0}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地理第四组演示 Unified.potx" id="{D1506400-8383-4A11-959F-117DF6E95D07}" vid="{85C89B2F-8CA3-4702-B75C-BE3473CC368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Universal Windows Platform</Template>
  <TotalTime>994</TotalTime>
  <Words>1948</Words>
  <Application>Microsoft Office PowerPoint</Application>
  <PresentationFormat>宽屏</PresentationFormat>
  <Paragraphs>247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5" baseType="lpstr">
      <vt:lpstr>Microsoft YaHei UI</vt:lpstr>
      <vt:lpstr>Consolas</vt:lpstr>
      <vt:lpstr>Arial</vt:lpstr>
      <vt:lpstr>Times New Roman</vt:lpstr>
      <vt:lpstr>Microsoft YaHei UI Light</vt:lpstr>
      <vt:lpstr>等线</vt:lpstr>
      <vt:lpstr>Office 主题​​</vt:lpstr>
      <vt:lpstr>灾害预警系统</vt:lpstr>
      <vt:lpstr>功能分解</vt:lpstr>
      <vt:lpstr>功能分解</vt:lpstr>
      <vt:lpstr>性能需求与Benchmark</vt:lpstr>
      <vt:lpstr>性能需求与Benchmark</vt:lpstr>
      <vt:lpstr>质量属性设计</vt:lpstr>
      <vt:lpstr>质量属性设计</vt:lpstr>
      <vt:lpstr>对外接口定义</vt:lpstr>
      <vt:lpstr>对外接口定义</vt:lpstr>
      <vt:lpstr>对外接口定义</vt:lpstr>
      <vt:lpstr>面向对象分析</vt:lpstr>
      <vt:lpstr>面向对象分析</vt:lpstr>
      <vt:lpstr>面向对象分析</vt:lpstr>
      <vt:lpstr>面向对象分析</vt:lpstr>
      <vt:lpstr>核心业务流程</vt:lpstr>
      <vt:lpstr>核心业务流程</vt:lpstr>
      <vt:lpstr>核心业务流程</vt:lpstr>
      <vt:lpstr>预警生命周期</vt:lpstr>
      <vt:lpstr>预警生命周期</vt:lpstr>
      <vt:lpstr>预警生命周期</vt:lpstr>
      <vt:lpstr>预警生命周期</vt:lpstr>
      <vt:lpstr>预警生命周期</vt:lpstr>
      <vt:lpstr>人机交互界面设计</vt:lpstr>
      <vt:lpstr>人机交互界面设计</vt:lpstr>
      <vt:lpstr>人机交互界面设计</vt:lpstr>
      <vt:lpstr>人机交互界面设计</vt:lpstr>
      <vt:lpstr>人机交互界面设计</vt:lpstr>
      <vt:lpstr>人员分工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灾害预警系统</dc:title>
  <dc:creator>Dustin Jiang</dc:creator>
  <cp:lastModifiedBy>Dustin Jiang</cp:lastModifiedBy>
  <cp:revision>44</cp:revision>
  <dcterms:created xsi:type="dcterms:W3CDTF">2025-03-17T06:45:54Z</dcterms:created>
  <dcterms:modified xsi:type="dcterms:W3CDTF">2025-04-17T14:08:06Z</dcterms:modified>
</cp:coreProperties>
</file>